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odec Pro Bold" charset="1" panose="00000600000000000000"/>
      <p:regular r:id="rId19"/>
    </p:embeddedFont>
    <p:embeddedFont>
      <p:font typeface="League Spartan" charset="1" panose="00000800000000000000"/>
      <p:regular r:id="rId20"/>
    </p:embeddedFont>
    <p:embeddedFont>
      <p:font typeface="Poppins Bold" charset="1" panose="00000800000000000000"/>
      <p:regular r:id="rId21"/>
    </p:embeddedFont>
    <p:embeddedFont>
      <p:font typeface="Poppins" charset="1" panose="00000500000000000000"/>
      <p:regular r:id="rId22"/>
    </p:embeddedFont>
    <p:embeddedFont>
      <p:font typeface="Academy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image44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svg" Type="http://schemas.openxmlformats.org/officeDocument/2006/relationships/image"/><Relationship Id="rId11" Target="https://github.com/priyanshkeshari/SOLIDWORKS-AI-Hackathon" TargetMode="External" Type="http://schemas.openxmlformats.org/officeDocument/2006/relationships/hyperlink"/><Relationship Id="rId2" Target="../media/image47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embeddings/oleObject1.bin" Type="http://schemas.openxmlformats.org/officeDocument/2006/relationships/oleObject"/><Relationship Id="rId8" Target="../media/image15.png" Type="http://schemas.openxmlformats.org/officeDocument/2006/relationships/image"/><Relationship Id="rId9" Target="../embeddings/oleObject2.bin" Type="http://schemas.openxmlformats.org/officeDocument/2006/relationships/oleObjec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9.png" Type="http://schemas.openxmlformats.org/officeDocument/2006/relationships/image"/><Relationship Id="rId6" Target="../embeddings/oleObject3.bin" Type="http://schemas.openxmlformats.org/officeDocument/2006/relationships/oleObject"/><Relationship Id="rId7" Target="../media/image30.png" Type="http://schemas.openxmlformats.org/officeDocument/2006/relationships/image"/><Relationship Id="rId8" Target="../media/image3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4345752" y="-825227"/>
            <a:ext cx="11112227" cy="11112227"/>
          </a:xfrm>
          <a:custGeom>
            <a:avLst/>
            <a:gdLst/>
            <a:ahLst/>
            <a:cxnLst/>
            <a:rect r="r" b="b" t="t" l="l"/>
            <a:pathLst>
              <a:path h="11112227" w="11112227">
                <a:moveTo>
                  <a:pt x="11112226" y="11112227"/>
                </a:moveTo>
                <a:lnTo>
                  <a:pt x="0" y="11112227"/>
                </a:lnTo>
                <a:lnTo>
                  <a:pt x="0" y="0"/>
                </a:lnTo>
                <a:lnTo>
                  <a:pt x="11112226" y="0"/>
                </a:lnTo>
                <a:lnTo>
                  <a:pt x="11112226" y="11112227"/>
                </a:lnTo>
                <a:close/>
              </a:path>
            </a:pathLst>
          </a:custGeom>
          <a:blipFill>
            <a:blip r:embed="rId3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2465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25186" y="8805711"/>
            <a:ext cx="4961398" cy="452589"/>
          </a:xfrm>
          <a:custGeom>
            <a:avLst/>
            <a:gdLst/>
            <a:ahLst/>
            <a:cxnLst/>
            <a:rect r="r" b="b" t="t" l="l"/>
            <a:pathLst>
              <a:path h="452589" w="4961398">
                <a:moveTo>
                  <a:pt x="0" y="0"/>
                </a:moveTo>
                <a:lnTo>
                  <a:pt x="4961398" y="0"/>
                </a:lnTo>
                <a:lnTo>
                  <a:pt x="4961398" y="452589"/>
                </a:lnTo>
                <a:lnTo>
                  <a:pt x="0" y="452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57496" y="1395153"/>
            <a:ext cx="6082257" cy="7410558"/>
          </a:xfrm>
          <a:custGeom>
            <a:avLst/>
            <a:gdLst/>
            <a:ahLst/>
            <a:cxnLst/>
            <a:rect r="r" b="b" t="t" l="l"/>
            <a:pathLst>
              <a:path h="7410558" w="6082257">
                <a:moveTo>
                  <a:pt x="0" y="0"/>
                </a:moveTo>
                <a:lnTo>
                  <a:pt x="6082258" y="0"/>
                </a:lnTo>
                <a:lnTo>
                  <a:pt x="6082258" y="7410558"/>
                </a:lnTo>
                <a:lnTo>
                  <a:pt x="0" y="74105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 l="-101265" t="-10097" r="-50490" b="-458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72465" y="3160471"/>
            <a:ext cx="9589731" cy="2867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Solidworks </a:t>
            </a:r>
          </a:p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AI Hackathon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57729" y="1173455"/>
            <a:ext cx="2559121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: SOLID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2465" y="6622051"/>
            <a:ext cx="9209333" cy="781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6"/>
              </a:lnSpc>
            </a:pPr>
            <a:r>
              <a:rPr lang="en-US" sz="2318" spc="23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Members</a:t>
            </a:r>
            <a:r>
              <a:rPr lang="en-US" sz="2318" spc="2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Priyansh Keshari, Hemant Sharma</a:t>
            </a:r>
          </a:p>
          <a:p>
            <a:pPr algn="l">
              <a:lnSpc>
                <a:spcPts val="2966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199592" y="8842967"/>
            <a:ext cx="3566883" cy="3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Dassault Systèmes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2465" y="7346746"/>
            <a:ext cx="9209333" cy="1191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6"/>
              </a:lnSpc>
            </a:pPr>
            <a:r>
              <a:rPr lang="en-US" sz="2318" spc="23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Institution: </a:t>
            </a:r>
            <a:r>
              <a:rPr lang="en-US" sz="2318" spc="2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Indian Institute of Technology </a:t>
            </a:r>
          </a:p>
          <a:p>
            <a:pPr algn="l">
              <a:lnSpc>
                <a:spcPts val="3246"/>
              </a:lnSpc>
            </a:pPr>
            <a:r>
              <a:rPr lang="en-US" sz="2318" spc="2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      (Indian School of Mines), Dhanbad</a:t>
            </a:r>
          </a:p>
          <a:p>
            <a:pPr algn="l">
              <a:lnSpc>
                <a:spcPts val="2966"/>
              </a:lnSpc>
              <a:spcBef>
                <a:spcPct val="0"/>
              </a:spcBef>
            </a:pPr>
          </a:p>
        </p:txBody>
      </p:sp>
      <p:sp>
        <p:nvSpPr>
          <p:cNvPr name="AutoShape 12" id="12"/>
          <p:cNvSpPr/>
          <p:nvPr/>
        </p:nvSpPr>
        <p:spPr>
          <a:xfrm flipH="true">
            <a:off x="10819923" y="1028700"/>
            <a:ext cx="0" cy="82296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2465" y="1028700"/>
            <a:ext cx="3344385" cy="631774"/>
            <a:chOff x="0" y="0"/>
            <a:chExt cx="4459180" cy="8423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047018" y="202531"/>
              <a:ext cx="3412162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TEAM : SOLID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5619" y="2609481"/>
            <a:ext cx="5578078" cy="5068039"/>
            <a:chOff x="0" y="0"/>
            <a:chExt cx="7437437" cy="675738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7437437" cy="6757385"/>
              <a:chOff x="0" y="0"/>
              <a:chExt cx="1469123" cy="133479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469123" cy="1334792"/>
              </a:xfrm>
              <a:custGeom>
                <a:avLst/>
                <a:gdLst/>
                <a:ahLst/>
                <a:cxnLst/>
                <a:rect r="r" b="b" t="t" l="l"/>
                <a:pathLst>
                  <a:path h="1334792" w="1469123">
                    <a:moveTo>
                      <a:pt x="27758" y="0"/>
                    </a:moveTo>
                    <a:lnTo>
                      <a:pt x="1441365" y="0"/>
                    </a:lnTo>
                    <a:cubicBezTo>
                      <a:pt x="1456696" y="0"/>
                      <a:pt x="1469123" y="12428"/>
                      <a:pt x="1469123" y="27758"/>
                    </a:cubicBezTo>
                    <a:lnTo>
                      <a:pt x="1469123" y="1307034"/>
                    </a:lnTo>
                    <a:cubicBezTo>
                      <a:pt x="1469123" y="1322364"/>
                      <a:pt x="1456696" y="1334792"/>
                      <a:pt x="1441365" y="1334792"/>
                    </a:cubicBezTo>
                    <a:lnTo>
                      <a:pt x="27758" y="1334792"/>
                    </a:lnTo>
                    <a:cubicBezTo>
                      <a:pt x="12428" y="1334792"/>
                      <a:pt x="0" y="1322364"/>
                      <a:pt x="0" y="1307034"/>
                    </a:cubicBezTo>
                    <a:lnTo>
                      <a:pt x="0" y="27758"/>
                    </a:lnTo>
                    <a:cubicBezTo>
                      <a:pt x="0" y="12428"/>
                      <a:pt x="12428" y="0"/>
                      <a:pt x="27758" y="0"/>
                    </a:cubicBezTo>
                    <a:close/>
                  </a:path>
                </a:pathLst>
              </a:custGeom>
              <a:solidFill>
                <a:srgbClr val="B3C8D0">
                  <a:alpha val="49804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66675"/>
                <a:ext cx="1469123" cy="1401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6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529207" y="1432913"/>
              <a:ext cx="6394332" cy="2576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9"/>
                </a:lnSpc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 Split Ratio: 90% Training / 10% Validation (stratified)</a:t>
              </a:r>
            </a:p>
            <a:p>
              <a:pPr algn="just">
                <a:lnSpc>
                  <a:spcPts val="2559"/>
                </a:lnSpc>
              </a:pPr>
            </a:p>
            <a:p>
              <a:pPr algn="just">
                <a:lnSpc>
                  <a:spcPts val="2559"/>
                </a:lnSpc>
                <a:spcBef>
                  <a:spcPct val="0"/>
                </a:spcBef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 Purpose: Tune confidence thresholds &amp; detect overfitting without touching test set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0" y="164148"/>
              <a:ext cx="7437437" cy="940399"/>
              <a:chOff x="0" y="0"/>
              <a:chExt cx="1469123" cy="18575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16982" y="0"/>
                <a:ext cx="1435159" cy="185758"/>
              </a:xfrm>
              <a:custGeom>
                <a:avLst/>
                <a:gdLst/>
                <a:ahLst/>
                <a:cxnLst/>
                <a:rect r="r" b="b" t="t" l="l"/>
                <a:pathLst>
                  <a:path h="185758" w="1435159">
                    <a:moveTo>
                      <a:pt x="1424383" y="0"/>
                    </a:moveTo>
                    <a:lnTo>
                      <a:pt x="10776" y="0"/>
                    </a:lnTo>
                    <a:cubicBezTo>
                      <a:pt x="6330" y="0"/>
                      <a:pt x="2340" y="2731"/>
                      <a:pt x="731" y="6876"/>
                    </a:cubicBezTo>
                    <a:cubicBezTo>
                      <a:pt x="-878" y="11021"/>
                      <a:pt x="224" y="15729"/>
                      <a:pt x="3506" y="18729"/>
                    </a:cubicBezTo>
                    <a:lnTo>
                      <a:pt x="64130" y="74150"/>
                    </a:lnTo>
                    <a:cubicBezTo>
                      <a:pt x="69389" y="78957"/>
                      <a:pt x="72384" y="85754"/>
                      <a:pt x="72384" y="92879"/>
                    </a:cubicBezTo>
                    <a:cubicBezTo>
                      <a:pt x="72384" y="100004"/>
                      <a:pt x="69389" y="106801"/>
                      <a:pt x="64130" y="111608"/>
                    </a:cubicBezTo>
                    <a:lnTo>
                      <a:pt x="3506" y="167029"/>
                    </a:lnTo>
                    <a:cubicBezTo>
                      <a:pt x="224" y="170029"/>
                      <a:pt x="-878" y="174737"/>
                      <a:pt x="731" y="178882"/>
                    </a:cubicBezTo>
                    <a:cubicBezTo>
                      <a:pt x="2340" y="183027"/>
                      <a:pt x="6330" y="185758"/>
                      <a:pt x="10776" y="185758"/>
                    </a:cubicBezTo>
                    <a:lnTo>
                      <a:pt x="1424383" y="185758"/>
                    </a:lnTo>
                    <a:cubicBezTo>
                      <a:pt x="1428829" y="185758"/>
                      <a:pt x="1432819" y="183027"/>
                      <a:pt x="1434428" y="178882"/>
                    </a:cubicBezTo>
                    <a:cubicBezTo>
                      <a:pt x="1436038" y="174737"/>
                      <a:pt x="1434935" y="170029"/>
                      <a:pt x="1431654" y="167029"/>
                    </a:cubicBezTo>
                    <a:lnTo>
                      <a:pt x="1371029" y="111608"/>
                    </a:lnTo>
                    <a:cubicBezTo>
                      <a:pt x="1365770" y="106801"/>
                      <a:pt x="1362775" y="100004"/>
                      <a:pt x="1362775" y="92879"/>
                    </a:cubicBezTo>
                    <a:cubicBezTo>
                      <a:pt x="1362775" y="85754"/>
                      <a:pt x="1365770" y="78957"/>
                      <a:pt x="1371029" y="74150"/>
                    </a:cubicBezTo>
                    <a:lnTo>
                      <a:pt x="1431654" y="18729"/>
                    </a:lnTo>
                    <a:cubicBezTo>
                      <a:pt x="1434935" y="15729"/>
                      <a:pt x="1436038" y="11021"/>
                      <a:pt x="1434428" y="6876"/>
                    </a:cubicBezTo>
                    <a:cubicBezTo>
                      <a:pt x="1432819" y="2731"/>
                      <a:pt x="1428829" y="0"/>
                      <a:pt x="1424383" y="0"/>
                    </a:cubicBezTo>
                    <a:close/>
                  </a:path>
                </a:pathLst>
              </a:custGeom>
              <a:solidFill>
                <a:srgbClr val="09B6D5">
                  <a:alpha val="29804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88900" y="-66675"/>
                <a:ext cx="1291323" cy="252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6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440832" y="322879"/>
              <a:ext cx="6394332" cy="556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6"/>
                </a:lnSpc>
                <a:spcBef>
                  <a:spcPct val="0"/>
                </a:spcBef>
              </a:pPr>
              <a:r>
                <a:rPr lang="en-US" sz="241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2. Val</a:t>
              </a:r>
              <a:r>
                <a:rPr lang="en-US" sz="241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idation Setup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120238" y="2254505"/>
            <a:ext cx="11868476" cy="5934238"/>
          </a:xfrm>
          <a:custGeom>
            <a:avLst/>
            <a:gdLst/>
            <a:ahLst/>
            <a:cxnLst/>
            <a:rect r="r" b="b" t="t" l="l"/>
            <a:pathLst>
              <a:path h="5934238" w="11868476">
                <a:moveTo>
                  <a:pt x="0" y="0"/>
                </a:moveTo>
                <a:lnTo>
                  <a:pt x="11868476" y="0"/>
                </a:lnTo>
                <a:lnTo>
                  <a:pt x="11868476" y="5934238"/>
                </a:lnTo>
                <a:lnTo>
                  <a:pt x="0" y="5934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421303" y="84698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27"/>
              </a:lnSpc>
              <a:spcBef>
                <a:spcPct val="0"/>
              </a:spcBef>
            </a:pPr>
            <a:r>
              <a:rPr lang="en-US" sz="3590" strike="noStrike" u="none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10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77400" y="915772"/>
            <a:ext cx="8956596" cy="914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63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Evaluation Metrics - (2)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561328" y="9298495"/>
            <a:ext cx="2846492" cy="40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6"/>
              </a:lnSpc>
              <a:spcBef>
                <a:spcPct val="0"/>
              </a:spcBef>
            </a:pPr>
            <a:r>
              <a:rPr lang="en-US" sz="22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444" r="-10809" b="-160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6279" y="-460097"/>
            <a:ext cx="3362077" cy="3324253"/>
          </a:xfrm>
          <a:custGeom>
            <a:avLst/>
            <a:gdLst/>
            <a:ahLst/>
            <a:cxnLst/>
            <a:rect r="r" b="b" t="t" l="l"/>
            <a:pathLst>
              <a:path h="3324253" w="3362077">
                <a:moveTo>
                  <a:pt x="0" y="0"/>
                </a:moveTo>
                <a:lnTo>
                  <a:pt x="3362077" y="0"/>
                </a:lnTo>
                <a:lnTo>
                  <a:pt x="3362077" y="3324253"/>
                </a:lnTo>
                <a:lnTo>
                  <a:pt x="0" y="3324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12644" y="7882264"/>
            <a:ext cx="2318608" cy="2292524"/>
          </a:xfrm>
          <a:custGeom>
            <a:avLst/>
            <a:gdLst/>
            <a:ahLst/>
            <a:cxnLst/>
            <a:rect r="r" b="b" t="t" l="l"/>
            <a:pathLst>
              <a:path h="2292524" w="2318608">
                <a:moveTo>
                  <a:pt x="0" y="0"/>
                </a:moveTo>
                <a:lnTo>
                  <a:pt x="2318608" y="0"/>
                </a:lnTo>
                <a:lnTo>
                  <a:pt x="2318608" y="2292523"/>
                </a:lnTo>
                <a:lnTo>
                  <a:pt x="0" y="2292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72465" y="1028700"/>
            <a:ext cx="3344385" cy="631774"/>
            <a:chOff x="0" y="0"/>
            <a:chExt cx="4459180" cy="8423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047018" y="202531"/>
              <a:ext cx="3412162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TEAM : SOLID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70781" y="2654232"/>
            <a:ext cx="7417132" cy="6292682"/>
          </a:xfrm>
          <a:custGeom>
            <a:avLst/>
            <a:gdLst/>
            <a:ahLst/>
            <a:cxnLst/>
            <a:rect r="r" b="b" t="t" l="l"/>
            <a:pathLst>
              <a:path h="6292682" w="7417132">
                <a:moveTo>
                  <a:pt x="0" y="0"/>
                </a:moveTo>
                <a:lnTo>
                  <a:pt x="7417132" y="0"/>
                </a:lnTo>
                <a:lnTo>
                  <a:pt x="7417132" y="6292682"/>
                </a:lnTo>
                <a:lnTo>
                  <a:pt x="0" y="62926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427" t="0" r="-11176" b="-573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421303" y="787152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1</a:t>
            </a: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391898" y="331961"/>
            <a:ext cx="8023707" cy="2025253"/>
            <a:chOff x="0" y="0"/>
            <a:chExt cx="2113240" cy="533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13240" cy="533400"/>
            </a:xfrm>
            <a:custGeom>
              <a:avLst/>
              <a:gdLst/>
              <a:ahLst/>
              <a:cxnLst/>
              <a:rect r="r" b="b" t="t" l="l"/>
              <a:pathLst>
                <a:path h="533400" w="2113240">
                  <a:moveTo>
                    <a:pt x="1199851" y="0"/>
                  </a:moveTo>
                  <a:cubicBezTo>
                    <a:pt x="1223031" y="0"/>
                    <a:pt x="1246349" y="0"/>
                    <a:pt x="1269483" y="0"/>
                  </a:cubicBezTo>
                  <a:cubicBezTo>
                    <a:pt x="1453919" y="8909"/>
                    <a:pt x="1569183" y="38564"/>
                    <a:pt x="1621684" y="87090"/>
                  </a:cubicBezTo>
                  <a:cubicBezTo>
                    <a:pt x="1929170" y="80618"/>
                    <a:pt x="2128429" y="172373"/>
                    <a:pt x="2016486" y="262426"/>
                  </a:cubicBezTo>
                  <a:cubicBezTo>
                    <a:pt x="2061792" y="281349"/>
                    <a:pt x="2099590" y="302517"/>
                    <a:pt x="2113240" y="330926"/>
                  </a:cubicBezTo>
                  <a:cubicBezTo>
                    <a:pt x="2113240" y="339065"/>
                    <a:pt x="2113240" y="347184"/>
                    <a:pt x="2113240" y="355321"/>
                  </a:cubicBezTo>
                  <a:cubicBezTo>
                    <a:pt x="2072560" y="427627"/>
                    <a:pt x="1897514" y="476486"/>
                    <a:pt x="1610137" y="463333"/>
                  </a:cubicBezTo>
                  <a:cubicBezTo>
                    <a:pt x="1536197" y="500459"/>
                    <a:pt x="1404628" y="537638"/>
                    <a:pt x="1199894" y="533008"/>
                  </a:cubicBezTo>
                  <a:cubicBezTo>
                    <a:pt x="1094071" y="530570"/>
                    <a:pt x="1020451" y="516453"/>
                    <a:pt x="955993" y="499302"/>
                  </a:cubicBezTo>
                  <a:cubicBezTo>
                    <a:pt x="888102" y="513559"/>
                    <a:pt x="814575" y="524747"/>
                    <a:pt x="708338" y="524871"/>
                  </a:cubicBezTo>
                  <a:cubicBezTo>
                    <a:pt x="462558" y="525082"/>
                    <a:pt x="298141" y="470155"/>
                    <a:pt x="294156" y="394815"/>
                  </a:cubicBezTo>
                  <a:cubicBezTo>
                    <a:pt x="136152" y="377190"/>
                    <a:pt x="2913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32160" y="207816"/>
                    <a:pt x="133357" y="172776"/>
                    <a:pt x="301852" y="157922"/>
                  </a:cubicBezTo>
                  <a:cubicBezTo>
                    <a:pt x="291728" y="63818"/>
                    <a:pt x="628765" y="5016"/>
                    <a:pt x="905649" y="46474"/>
                  </a:cubicBezTo>
                  <a:cubicBezTo>
                    <a:pt x="971572" y="25973"/>
                    <a:pt x="1064842" y="3613"/>
                    <a:pt x="1199851" y="0"/>
                  </a:cubicBezTo>
                  <a:close/>
                </a:path>
              </a:pathLst>
            </a:custGeom>
            <a:solidFill>
              <a:srgbClr val="09B6D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99058" y="22225"/>
              <a:ext cx="1915124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6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255102" y="915772"/>
            <a:ext cx="6752906" cy="914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b="true" sz="63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Result &amp; Reliable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403752" y="2597622"/>
            <a:ext cx="7510809" cy="6430904"/>
            <a:chOff x="0" y="0"/>
            <a:chExt cx="1978156" cy="16937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78156" cy="1693736"/>
            </a:xfrm>
            <a:custGeom>
              <a:avLst/>
              <a:gdLst/>
              <a:ahLst/>
              <a:cxnLst/>
              <a:rect r="r" b="b" t="t" l="l"/>
              <a:pathLst>
                <a:path h="1693736" w="1978156">
                  <a:moveTo>
                    <a:pt x="20615" y="0"/>
                  </a:moveTo>
                  <a:lnTo>
                    <a:pt x="1957540" y="0"/>
                  </a:lnTo>
                  <a:cubicBezTo>
                    <a:pt x="1968926" y="0"/>
                    <a:pt x="1978156" y="9230"/>
                    <a:pt x="1978156" y="20615"/>
                  </a:cubicBezTo>
                  <a:lnTo>
                    <a:pt x="1978156" y="1673121"/>
                  </a:lnTo>
                  <a:cubicBezTo>
                    <a:pt x="1978156" y="1678588"/>
                    <a:pt x="1975984" y="1683832"/>
                    <a:pt x="1972117" y="1687698"/>
                  </a:cubicBezTo>
                  <a:cubicBezTo>
                    <a:pt x="1968251" y="1691564"/>
                    <a:pt x="1963008" y="1693736"/>
                    <a:pt x="1957540" y="1693736"/>
                  </a:cubicBezTo>
                  <a:lnTo>
                    <a:pt x="20615" y="1693736"/>
                  </a:lnTo>
                  <a:cubicBezTo>
                    <a:pt x="15148" y="1693736"/>
                    <a:pt x="9904" y="1691564"/>
                    <a:pt x="6038" y="1687698"/>
                  </a:cubicBezTo>
                  <a:cubicBezTo>
                    <a:pt x="2172" y="1683832"/>
                    <a:pt x="0" y="1678588"/>
                    <a:pt x="0" y="1673121"/>
                  </a:cubicBezTo>
                  <a:lnTo>
                    <a:pt x="0" y="20615"/>
                  </a:lnTo>
                  <a:cubicBezTo>
                    <a:pt x="0" y="9230"/>
                    <a:pt x="9230" y="0"/>
                    <a:pt x="20615" y="0"/>
                  </a:cubicBezTo>
                  <a:close/>
                </a:path>
              </a:pathLst>
            </a:custGeom>
            <a:solidFill>
              <a:srgbClr val="B3C8D0">
                <a:alpha val="4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978156" cy="1760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6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489106" y="3521885"/>
            <a:ext cx="7037805" cy="550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94694" indent="-197347" lvl="1">
              <a:lnSpc>
                <a:spcPts val="2559"/>
              </a:lnSpc>
              <a:buFont typeface="Arial"/>
              <a:buChar char="•"/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</a:t>
            </a:r>
            <a:r>
              <a:rPr lang="en-US" b="true" sz="182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Precise Discrimination (YOLOv8s):</a:t>
            </a: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Achieves a 1.00 confusion matrix diagonal by learning distinct features for every part type (Bolt ≠ Nut ≠ Washer ≠ Locating Pin), ensuring zero misclassification through explicit localization.</a:t>
            </a:r>
          </a:p>
          <a:p>
            <a:pPr algn="just">
              <a:lnSpc>
                <a:spcPts val="2559"/>
              </a:lnSpc>
            </a:pPr>
          </a:p>
          <a:p>
            <a:pPr algn="just" marL="394694" indent="-197347" lvl="1">
              <a:lnSpc>
                <a:spcPts val="2559"/>
              </a:lnSpc>
              <a:buFont typeface="Arial"/>
              <a:buChar char="•"/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b="true" sz="182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Maximum Coverage (TTA)</a:t>
            </a: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 3-view ensemble (Original + Horizontal + Vertical Flips) exposes occluded parts from different angles, ensuring 100% recall by spotting objects hidden in standard views.</a:t>
            </a:r>
          </a:p>
          <a:p>
            <a:pPr algn="just">
              <a:lnSpc>
                <a:spcPts val="2559"/>
              </a:lnSpc>
            </a:pPr>
          </a:p>
          <a:p>
            <a:pPr algn="just" marL="394694" indent="-197347" lvl="1">
              <a:lnSpc>
                <a:spcPts val="2559"/>
              </a:lnSpc>
              <a:buFont typeface="Arial"/>
              <a:buChar char="•"/>
            </a:pP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</a:t>
            </a:r>
            <a:r>
              <a:rPr lang="en-US" b="true" sz="182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Robust Filtering (Median Voting)</a:t>
            </a: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 mathematical safety net that requires only a 2/3 consensus to validate a count. This automatically rejects outlier predictions from any single bad view, guaranteeing exact-match accuracy.</a:t>
            </a:r>
          </a:p>
          <a:p>
            <a:pPr algn="just">
              <a:lnSpc>
                <a:spcPts val="2559"/>
              </a:lnSpc>
              <a:spcBef>
                <a:spcPct val="0"/>
              </a:spcBef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9403752" y="2720733"/>
            <a:ext cx="7510809" cy="705299"/>
            <a:chOff x="0" y="0"/>
            <a:chExt cx="1978156" cy="18575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612" y="0"/>
              <a:ext cx="1952931" cy="185758"/>
            </a:xfrm>
            <a:custGeom>
              <a:avLst/>
              <a:gdLst/>
              <a:ahLst/>
              <a:cxnLst/>
              <a:rect r="r" b="b" t="t" l="l"/>
              <a:pathLst>
                <a:path h="185758" w="1952931">
                  <a:moveTo>
                    <a:pt x="1944928" y="0"/>
                  </a:moveTo>
                  <a:lnTo>
                    <a:pt x="8003" y="0"/>
                  </a:lnTo>
                  <a:cubicBezTo>
                    <a:pt x="4701" y="0"/>
                    <a:pt x="1738" y="2028"/>
                    <a:pt x="543" y="5107"/>
                  </a:cubicBezTo>
                  <a:cubicBezTo>
                    <a:pt x="-652" y="8185"/>
                    <a:pt x="166" y="11682"/>
                    <a:pt x="2604" y="13910"/>
                  </a:cubicBezTo>
                  <a:lnTo>
                    <a:pt x="73772" y="78969"/>
                  </a:lnTo>
                  <a:cubicBezTo>
                    <a:pt x="77678" y="82540"/>
                    <a:pt x="79902" y="87587"/>
                    <a:pt x="79902" y="92879"/>
                  </a:cubicBezTo>
                  <a:cubicBezTo>
                    <a:pt x="79902" y="98170"/>
                    <a:pt x="77678" y="103218"/>
                    <a:pt x="73772" y="106789"/>
                  </a:cubicBezTo>
                  <a:lnTo>
                    <a:pt x="2604" y="171848"/>
                  </a:lnTo>
                  <a:cubicBezTo>
                    <a:pt x="166" y="174076"/>
                    <a:pt x="-652" y="177573"/>
                    <a:pt x="543" y="180651"/>
                  </a:cubicBezTo>
                  <a:cubicBezTo>
                    <a:pt x="1738" y="183729"/>
                    <a:pt x="4701" y="185758"/>
                    <a:pt x="8003" y="185758"/>
                  </a:cubicBezTo>
                  <a:lnTo>
                    <a:pt x="1944928" y="185758"/>
                  </a:lnTo>
                  <a:cubicBezTo>
                    <a:pt x="1948231" y="185758"/>
                    <a:pt x="1951194" y="183729"/>
                    <a:pt x="1952389" y="180651"/>
                  </a:cubicBezTo>
                  <a:cubicBezTo>
                    <a:pt x="1953584" y="177573"/>
                    <a:pt x="1952765" y="174076"/>
                    <a:pt x="1950328" y="171848"/>
                  </a:cubicBezTo>
                  <a:lnTo>
                    <a:pt x="1879159" y="106789"/>
                  </a:lnTo>
                  <a:cubicBezTo>
                    <a:pt x="1875254" y="103218"/>
                    <a:pt x="1873029" y="98170"/>
                    <a:pt x="1873029" y="92879"/>
                  </a:cubicBezTo>
                  <a:cubicBezTo>
                    <a:pt x="1873029" y="87587"/>
                    <a:pt x="1875254" y="82540"/>
                    <a:pt x="1879159" y="78969"/>
                  </a:cubicBezTo>
                  <a:lnTo>
                    <a:pt x="1950328" y="13910"/>
                  </a:lnTo>
                  <a:cubicBezTo>
                    <a:pt x="1952765" y="11682"/>
                    <a:pt x="1953584" y="8185"/>
                    <a:pt x="1952389" y="5107"/>
                  </a:cubicBezTo>
                  <a:cubicBezTo>
                    <a:pt x="1951194" y="2028"/>
                    <a:pt x="1948231" y="0"/>
                    <a:pt x="1944928" y="0"/>
                  </a:cubicBezTo>
                  <a:close/>
                </a:path>
              </a:pathLst>
            </a:custGeom>
            <a:solidFill>
              <a:srgbClr val="07183D">
                <a:alpha val="31765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88900" y="-66675"/>
              <a:ext cx="1800356" cy="252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6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951520" y="2823112"/>
            <a:ext cx="6547735" cy="43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Reliability Engine: 3 Steps to Perfection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2465" y="1028700"/>
            <a:ext cx="3344385" cy="631774"/>
            <a:chOff x="0" y="0"/>
            <a:chExt cx="4459180" cy="8423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47018" y="202531"/>
              <a:ext cx="3412162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TEAM : SOLID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379003" y="915772"/>
            <a:ext cx="11234764" cy="914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63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Why the solution is scalable?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66041" y="9115425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27"/>
              </a:lnSpc>
              <a:spcBef>
                <a:spcPct val="0"/>
              </a:spcBef>
            </a:pPr>
            <a:r>
              <a:rPr lang="en-US" sz="3590" strike="noStrike" u="none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12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72465" y="2283752"/>
            <a:ext cx="7230022" cy="6600946"/>
            <a:chOff x="0" y="0"/>
            <a:chExt cx="9640030" cy="880126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458354" y="1604211"/>
              <a:ext cx="9181676" cy="6545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53"/>
                </a:lnSpc>
              </a:pPr>
              <a:r>
                <a:rPr lang="en-US" sz="2418" spc="96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•</a:t>
              </a: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2418" spc="96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</a:t>
              </a:r>
              <a:r>
                <a:rPr lang="en-US" b="true" sz="2418" spc="9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taset Prep:</a:t>
              </a: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Independent pipeline—handles 10K or 10M images without code changes</a:t>
              </a:r>
            </a:p>
            <a:p>
              <a:pPr algn="l">
                <a:lnSpc>
                  <a:spcPts val="4353"/>
                </a:lnSpc>
              </a:pPr>
              <a:r>
                <a:rPr lang="en-US" b="true" sz="2418" spc="9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• Training Engine:</a:t>
              </a: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Separate module—swap YOLOv8s → YOLOv8s/n/x instantly via config</a:t>
              </a:r>
            </a:p>
            <a:p>
              <a:pPr algn="l">
                <a:lnSpc>
                  <a:spcPts val="4353"/>
                </a:lnSpc>
              </a:pPr>
              <a:r>
                <a:rPr lang="en-US" b="true" sz="2418" spc="9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•</a:t>
              </a: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b="true" sz="2418" spc="9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Inference Logic:</a:t>
              </a: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Decoupled TTA + Median Voting acts as plug-and-play microservice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961205" y="0"/>
              <a:ext cx="6060187" cy="1234074"/>
            </a:xfrm>
            <a:custGeom>
              <a:avLst/>
              <a:gdLst/>
              <a:ahLst/>
              <a:cxnLst/>
              <a:rect r="r" b="b" t="t" l="l"/>
              <a:pathLst>
                <a:path h="1234074" w="6060187">
                  <a:moveTo>
                    <a:pt x="0" y="0"/>
                  </a:moveTo>
                  <a:lnTo>
                    <a:pt x="6060186" y="0"/>
                  </a:lnTo>
                  <a:lnTo>
                    <a:pt x="6060186" y="1234074"/>
                  </a:lnTo>
                  <a:lnTo>
                    <a:pt x="0" y="1234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220911" y="225655"/>
              <a:ext cx="5540775" cy="663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6"/>
                </a:lnSpc>
                <a:spcBef>
                  <a:spcPct val="0"/>
                </a:spcBef>
              </a:pPr>
              <a:r>
                <a:rPr lang="en-US" sz="2918">
                  <a:solidFill>
                    <a:srgbClr val="0097B2"/>
                  </a:solidFill>
                  <a:latin typeface="Poppins"/>
                  <a:ea typeface="Poppins"/>
                  <a:cs typeface="Poppins"/>
                  <a:sym typeface="Poppins"/>
                </a:rPr>
                <a:t>Modul</a:t>
              </a:r>
              <a:r>
                <a:rPr lang="en-US" sz="2918">
                  <a:solidFill>
                    <a:srgbClr val="0097B2"/>
                  </a:solidFill>
                  <a:latin typeface="Poppins"/>
                  <a:ea typeface="Poppins"/>
                  <a:cs typeface="Poppins"/>
                  <a:sym typeface="Poppins"/>
                </a:rPr>
                <a:t>ar Architecture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0" y="1300291"/>
              <a:ext cx="9640030" cy="7500971"/>
              <a:chOff x="0" y="0"/>
              <a:chExt cx="1904203" cy="148167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04203" cy="1481673"/>
              </a:xfrm>
              <a:custGeom>
                <a:avLst/>
                <a:gdLst/>
                <a:ahLst/>
                <a:cxnLst/>
                <a:rect r="r" b="b" t="t" l="l"/>
                <a:pathLst>
                  <a:path h="1481673" w="1904203">
                    <a:moveTo>
                      <a:pt x="42832" y="0"/>
                    </a:moveTo>
                    <a:lnTo>
                      <a:pt x="1861371" y="0"/>
                    </a:lnTo>
                    <a:cubicBezTo>
                      <a:pt x="1872731" y="0"/>
                      <a:pt x="1883626" y="4513"/>
                      <a:pt x="1891658" y="12545"/>
                    </a:cubicBezTo>
                    <a:cubicBezTo>
                      <a:pt x="1899691" y="20578"/>
                      <a:pt x="1904203" y="31472"/>
                      <a:pt x="1904203" y="42832"/>
                    </a:cubicBezTo>
                    <a:lnTo>
                      <a:pt x="1904203" y="1438841"/>
                    </a:lnTo>
                    <a:cubicBezTo>
                      <a:pt x="1904203" y="1462497"/>
                      <a:pt x="1885027" y="1481673"/>
                      <a:pt x="1861371" y="1481673"/>
                    </a:cubicBezTo>
                    <a:lnTo>
                      <a:pt x="42832" y="1481673"/>
                    </a:lnTo>
                    <a:cubicBezTo>
                      <a:pt x="31472" y="1481673"/>
                      <a:pt x="20578" y="1477161"/>
                      <a:pt x="12545" y="1469128"/>
                    </a:cubicBezTo>
                    <a:cubicBezTo>
                      <a:pt x="4513" y="1461095"/>
                      <a:pt x="0" y="1450201"/>
                      <a:pt x="0" y="1438841"/>
                    </a:cubicBezTo>
                    <a:lnTo>
                      <a:pt x="0" y="42832"/>
                    </a:lnTo>
                    <a:cubicBezTo>
                      <a:pt x="0" y="31472"/>
                      <a:pt x="4513" y="20578"/>
                      <a:pt x="12545" y="12545"/>
                    </a:cubicBezTo>
                    <a:cubicBezTo>
                      <a:pt x="20578" y="4513"/>
                      <a:pt x="31472" y="0"/>
                      <a:pt x="42832" y="0"/>
                    </a:cubicBezTo>
                    <a:close/>
                  </a:path>
                </a:pathLst>
              </a:custGeom>
              <a:solidFill>
                <a:srgbClr val="E2A9F1">
                  <a:alpha val="2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1904203" cy="15102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9673400" y="2267473"/>
            <a:ext cx="7230022" cy="6617225"/>
            <a:chOff x="0" y="0"/>
            <a:chExt cx="9640030" cy="882296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430647" y="1463991"/>
              <a:ext cx="8778735" cy="7197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37"/>
                </a:lnSpc>
              </a:pPr>
              <a:r>
                <a:rPr lang="en-US" sz="2418" spc="96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• Model Sc</a:t>
              </a:r>
              <a:r>
                <a:rPr lang="en-US" b="true" sz="2418" spc="9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aling:</a:t>
              </a: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YOLOv8 family spans Nano (edge) → Extra Large (cloud) seamlessly</a:t>
              </a:r>
            </a:p>
            <a:p>
              <a:pPr algn="l">
                <a:lnSpc>
                  <a:spcPts val="4837"/>
                </a:lnSpc>
              </a:pPr>
              <a:r>
                <a:rPr lang="en-US" b="true" sz="2418" spc="9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• Hardware Independent:</a:t>
              </a: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Parallelizable across single GPU to multi-node clusters</a:t>
              </a:r>
            </a:p>
            <a:p>
              <a:pPr algn="l">
                <a:lnSpc>
                  <a:spcPts val="4837"/>
                </a:lnSpc>
              </a:pPr>
              <a:r>
                <a:rPr lang="en-US" b="true" sz="2418" spc="9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• Tunable Accuracy-Speed:</a:t>
              </a: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TTA can use 1, 3, or 5+ views based on latency budget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1435709" y="0"/>
              <a:ext cx="6060187" cy="1234074"/>
            </a:xfrm>
            <a:custGeom>
              <a:avLst/>
              <a:gdLst/>
              <a:ahLst/>
              <a:cxnLst/>
              <a:rect r="r" b="b" t="t" l="l"/>
              <a:pathLst>
                <a:path h="1234074" w="6060187">
                  <a:moveTo>
                    <a:pt x="0" y="0"/>
                  </a:moveTo>
                  <a:lnTo>
                    <a:pt x="6060187" y="0"/>
                  </a:lnTo>
                  <a:lnTo>
                    <a:pt x="6060187" y="1234074"/>
                  </a:lnTo>
                  <a:lnTo>
                    <a:pt x="0" y="1234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695415" y="225655"/>
              <a:ext cx="5540775" cy="663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6"/>
                </a:lnSpc>
                <a:spcBef>
                  <a:spcPct val="0"/>
                </a:spcBef>
              </a:pPr>
              <a:r>
                <a:rPr lang="en-US" sz="2918">
                  <a:solidFill>
                    <a:srgbClr val="013B45"/>
                  </a:solidFill>
                  <a:latin typeface="Poppins"/>
                  <a:ea typeface="Poppins"/>
                  <a:cs typeface="Poppins"/>
                  <a:sym typeface="Poppins"/>
                </a:rPr>
                <a:t> Flexible D</a:t>
              </a:r>
              <a:r>
                <a:rPr lang="en-US" sz="2918">
                  <a:solidFill>
                    <a:srgbClr val="013B45"/>
                  </a:solidFill>
                  <a:latin typeface="Poppins"/>
                  <a:ea typeface="Poppins"/>
                  <a:cs typeface="Poppins"/>
                  <a:sym typeface="Poppins"/>
                </a:rPr>
                <a:t>eployment</a:t>
              </a:r>
            </a:p>
          </p:txBody>
        </p:sp>
        <p:grpSp>
          <p:nvGrpSpPr>
            <p:cNvPr name="Group 19" id="19"/>
            <p:cNvGrpSpPr/>
            <p:nvPr/>
          </p:nvGrpSpPr>
          <p:grpSpPr>
            <a:xfrm rot="0">
              <a:off x="0" y="1321995"/>
              <a:ext cx="9640030" cy="7500971"/>
              <a:chOff x="0" y="0"/>
              <a:chExt cx="1904203" cy="1481673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904203" cy="1481673"/>
              </a:xfrm>
              <a:custGeom>
                <a:avLst/>
                <a:gdLst/>
                <a:ahLst/>
                <a:cxnLst/>
                <a:rect r="r" b="b" t="t" l="l"/>
                <a:pathLst>
                  <a:path h="1481673" w="1904203">
                    <a:moveTo>
                      <a:pt x="42832" y="0"/>
                    </a:moveTo>
                    <a:lnTo>
                      <a:pt x="1861371" y="0"/>
                    </a:lnTo>
                    <a:cubicBezTo>
                      <a:pt x="1872731" y="0"/>
                      <a:pt x="1883626" y="4513"/>
                      <a:pt x="1891658" y="12545"/>
                    </a:cubicBezTo>
                    <a:cubicBezTo>
                      <a:pt x="1899691" y="20578"/>
                      <a:pt x="1904203" y="31472"/>
                      <a:pt x="1904203" y="42832"/>
                    </a:cubicBezTo>
                    <a:lnTo>
                      <a:pt x="1904203" y="1438841"/>
                    </a:lnTo>
                    <a:cubicBezTo>
                      <a:pt x="1904203" y="1462497"/>
                      <a:pt x="1885027" y="1481673"/>
                      <a:pt x="1861371" y="1481673"/>
                    </a:cubicBezTo>
                    <a:lnTo>
                      <a:pt x="42832" y="1481673"/>
                    </a:lnTo>
                    <a:cubicBezTo>
                      <a:pt x="31472" y="1481673"/>
                      <a:pt x="20578" y="1477161"/>
                      <a:pt x="12545" y="1469128"/>
                    </a:cubicBezTo>
                    <a:cubicBezTo>
                      <a:pt x="4513" y="1461095"/>
                      <a:pt x="0" y="1450201"/>
                      <a:pt x="0" y="1438841"/>
                    </a:cubicBezTo>
                    <a:lnTo>
                      <a:pt x="0" y="42832"/>
                    </a:lnTo>
                    <a:cubicBezTo>
                      <a:pt x="0" y="31472"/>
                      <a:pt x="4513" y="20578"/>
                      <a:pt x="12545" y="12545"/>
                    </a:cubicBezTo>
                    <a:cubicBezTo>
                      <a:pt x="20578" y="4513"/>
                      <a:pt x="31472" y="0"/>
                      <a:pt x="42832" y="0"/>
                    </a:cubicBezTo>
                    <a:close/>
                  </a:path>
                </a:pathLst>
              </a:custGeom>
              <a:solidFill>
                <a:srgbClr val="B3C8D0">
                  <a:alpha val="29804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1904203" cy="151024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26789" y="279771"/>
            <a:ext cx="8852053" cy="8852053"/>
          </a:xfrm>
          <a:custGeom>
            <a:avLst/>
            <a:gdLst/>
            <a:ahLst/>
            <a:cxnLst/>
            <a:rect r="r" b="b" t="t" l="l"/>
            <a:pathLst>
              <a:path h="8852053" w="8852053">
                <a:moveTo>
                  <a:pt x="0" y="0"/>
                </a:moveTo>
                <a:lnTo>
                  <a:pt x="8852053" y="0"/>
                </a:lnTo>
                <a:lnTo>
                  <a:pt x="8852053" y="8852053"/>
                </a:lnTo>
                <a:lnTo>
                  <a:pt x="0" y="8852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23296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4" y="0"/>
                </a:lnTo>
                <a:lnTo>
                  <a:pt x="561704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37543" y="409815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30"/>
                </a:lnTo>
                <a:lnTo>
                  <a:pt x="0" y="10773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3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17060" y="4302440"/>
            <a:ext cx="9253880" cy="156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98852" y="5923731"/>
            <a:ext cx="3307928" cy="367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5"/>
              </a:lnSpc>
            </a:pPr>
            <a:r>
              <a:rPr lang="en-US" b="true" sz="2543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Get in touch with us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909360" y="8744728"/>
            <a:ext cx="8486911" cy="774193"/>
            <a:chOff x="0" y="0"/>
            <a:chExt cx="11315882" cy="103225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15882" cy="1032258"/>
            </a:xfrm>
            <a:custGeom>
              <a:avLst/>
              <a:gdLst/>
              <a:ahLst/>
              <a:cxnLst/>
              <a:rect r="r" b="b" t="t" l="l"/>
              <a:pathLst>
                <a:path h="1032258" w="11315882">
                  <a:moveTo>
                    <a:pt x="0" y="0"/>
                  </a:moveTo>
                  <a:lnTo>
                    <a:pt x="11315882" y="0"/>
                  </a:lnTo>
                  <a:lnTo>
                    <a:pt x="11315882" y="1032258"/>
                  </a:lnTo>
                  <a:lnTo>
                    <a:pt x="0" y="10322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948679" y="279909"/>
              <a:ext cx="9219193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b="true" sz="1800" u="sng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  <a:hlinkClick r:id="rId11" tooltip="https://github.com/priyanshkeshari/SOLIDWORKS-AI-Hackathon"/>
                </a:rPr>
                <a:t>github.com/priyanshkeshari/SOLIDWORKS-AI-Hackathon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23296" y="1028700"/>
            <a:ext cx="3344385" cy="631774"/>
            <a:chOff x="0" y="0"/>
            <a:chExt cx="4459180" cy="8423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047018" y="202531"/>
              <a:ext cx="3412162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TEAM : SOLID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548933" y="2027215"/>
            <a:ext cx="8857462" cy="11413199"/>
          </a:xfrm>
          <a:custGeom>
            <a:avLst/>
            <a:gdLst/>
            <a:ahLst/>
            <a:cxnLst/>
            <a:rect r="r" b="b" t="t" l="l"/>
            <a:pathLst>
              <a:path h="11413199" w="8857462">
                <a:moveTo>
                  <a:pt x="0" y="0"/>
                </a:moveTo>
                <a:lnTo>
                  <a:pt x="8857462" y="0"/>
                </a:lnTo>
                <a:lnTo>
                  <a:pt x="8857462" y="11413199"/>
                </a:lnTo>
                <a:lnTo>
                  <a:pt x="0" y="11413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72465" y="1028700"/>
            <a:ext cx="3344385" cy="631774"/>
            <a:chOff x="0" y="0"/>
            <a:chExt cx="4459180" cy="8423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047018" y="202531"/>
              <a:ext cx="3412162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TEAM : SOLID</a:t>
              </a:r>
            </a:p>
          </p:txBody>
        </p:sp>
      </p:grpSp>
      <p:sp>
        <p:nvSpPr>
          <p:cNvPr name="AutoShape 7" id="7"/>
          <p:cNvSpPr/>
          <p:nvPr/>
        </p:nvSpPr>
        <p:spPr>
          <a:xfrm flipH="true">
            <a:off x="10819923" y="1028700"/>
            <a:ext cx="0" cy="82296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1325562" y="1660474"/>
            <a:ext cx="6082257" cy="7343175"/>
          </a:xfrm>
          <a:custGeom>
            <a:avLst/>
            <a:gdLst/>
            <a:ahLst/>
            <a:cxnLst/>
            <a:rect r="r" b="b" t="t" l="l"/>
            <a:pathLst>
              <a:path h="7343175" w="6082257">
                <a:moveTo>
                  <a:pt x="0" y="0"/>
                </a:moveTo>
                <a:lnTo>
                  <a:pt x="6082258" y="0"/>
                </a:lnTo>
                <a:lnTo>
                  <a:pt x="6082258" y="7343175"/>
                </a:lnTo>
                <a:lnTo>
                  <a:pt x="0" y="73431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756" t="0" r="-1297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72465" y="2151040"/>
            <a:ext cx="7771535" cy="156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Overview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2465" y="4018212"/>
            <a:ext cx="9135379" cy="472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ind</a:t>
            </a: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ustrial automation and inventory management, precision is non-negotiable. This project addresses the challenge of counting mechanical parts—specifically Bolts, Nuts, Washers, and Locating Pins—from synthetic CAD-rendered images. </a:t>
            </a:r>
          </a:p>
          <a:p>
            <a:pPr algn="just">
              <a:lnSpc>
                <a:spcPts val="3386"/>
              </a:lnSpc>
            </a:pPr>
          </a:p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core difficulty lay in the Exact-Match Accuracy metric: an image is considered correct only if the predicted count for every single part type matches the ground truth exactly. A single error (e.g., missing one faint washer in a scene of 10 objects) results in a score of 0 for that entire image.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21303" y="787152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84418" y="-1219720"/>
            <a:ext cx="12487819" cy="12726440"/>
          </a:xfrm>
          <a:custGeom>
            <a:avLst/>
            <a:gdLst/>
            <a:ahLst/>
            <a:cxnLst/>
            <a:rect r="r" b="b" t="t" l="l"/>
            <a:pathLst>
              <a:path h="12726440" w="12487819">
                <a:moveTo>
                  <a:pt x="0" y="0"/>
                </a:moveTo>
                <a:lnTo>
                  <a:pt x="12487819" y="0"/>
                </a:lnTo>
                <a:lnTo>
                  <a:pt x="12487819" y="12726440"/>
                </a:lnTo>
                <a:lnTo>
                  <a:pt x="0" y="12726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04002" y="1028700"/>
            <a:ext cx="561705" cy="631774"/>
          </a:xfrm>
          <a:custGeom>
            <a:avLst/>
            <a:gdLst/>
            <a:ahLst/>
            <a:cxnLst/>
            <a:rect r="r" b="b" t="t" l="l"/>
            <a:pathLst>
              <a:path h="631774" w="561705">
                <a:moveTo>
                  <a:pt x="0" y="0"/>
                </a:moveTo>
                <a:lnTo>
                  <a:pt x="561705" y="0"/>
                </a:lnTo>
                <a:lnTo>
                  <a:pt x="561705" y="631774"/>
                </a:lnTo>
                <a:lnTo>
                  <a:pt x="0" y="63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104002" y="1028700"/>
            <a:ext cx="3344385" cy="631774"/>
            <a:chOff x="0" y="0"/>
            <a:chExt cx="4459180" cy="8423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047018" y="202531"/>
              <a:ext cx="3412162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TEAM : SOLID</a:t>
              </a:r>
            </a:p>
          </p:txBody>
        </p:sp>
      </p:grpSp>
      <p:graphicFrame>
        <p:nvGraphicFramePr>
          <p:cNvPr name="Object 8" id="8"/>
          <p:cNvGraphicFramePr/>
          <p:nvPr/>
        </p:nvGraphicFramePr>
        <p:xfrm>
          <a:off x="1376538" y="1243229"/>
          <a:ext cx="3771900" cy="6286500"/>
        </p:xfrm>
        <a:graphic>
          <a:graphicData uri="http://schemas.openxmlformats.org/presentationml/2006/ole">
            <p:oleObj imgW="5029200" imgH="75438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9" id="9"/>
          <p:cNvGraphicFramePr/>
          <p:nvPr/>
        </p:nvGraphicFramePr>
        <p:xfrm>
          <a:off x="7400586" y="4909921"/>
          <a:ext cx="7543800" cy="3143250"/>
        </p:xfrm>
        <a:graphic>
          <a:graphicData uri="http://schemas.openxmlformats.org/presentationml/2006/ole">
            <p:oleObj imgW="9042400" imgH="4648200" r:id="rId9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8104002" y="2020071"/>
            <a:ext cx="8529915" cy="1562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41"/>
              </a:lnSpc>
            </a:pPr>
            <a:r>
              <a:rPr lang="en-US" sz="1112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02931" y="3515769"/>
            <a:ext cx="8107647" cy="862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6"/>
              </a:lnSpc>
              <a:spcBef>
                <a:spcPct val="0"/>
              </a:spcBef>
            </a:pPr>
            <a:r>
              <a:rPr lang="en-US" b="true" sz="24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Observation:</a:t>
            </a: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Washers appear most frequently but are hardest to detect due to low visual contrast.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419665" y="828351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16373" y="2714941"/>
            <a:ext cx="3297826" cy="2855769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2578" y="0"/>
              <a:ext cx="4017284" cy="3708400"/>
            </a:xfrm>
            <a:custGeom>
              <a:avLst/>
              <a:gdLst/>
              <a:ahLst/>
              <a:cxnLst/>
              <a:rect r="r" b="b" t="t" l="l"/>
              <a:pathLst>
                <a:path h="3708400" w="4017284">
                  <a:moveTo>
                    <a:pt x="2584499" y="0"/>
                  </a:moveTo>
                  <a:lnTo>
                    <a:pt x="1432785" y="0"/>
                  </a:lnTo>
                  <a:cubicBezTo>
                    <a:pt x="1126629" y="0"/>
                    <a:pt x="843728" y="163327"/>
                    <a:pt x="690640" y="428460"/>
                  </a:cubicBezTo>
                  <a:lnTo>
                    <a:pt x="114814" y="1425740"/>
                  </a:lnTo>
                  <a:cubicBezTo>
                    <a:pt x="-38271" y="1690869"/>
                    <a:pt x="-38271" y="2017531"/>
                    <a:pt x="114814" y="2282660"/>
                  </a:cubicBezTo>
                  <a:lnTo>
                    <a:pt x="690640" y="3279940"/>
                  </a:lnTo>
                  <a:cubicBezTo>
                    <a:pt x="843728" y="3545074"/>
                    <a:pt x="1126629" y="3708400"/>
                    <a:pt x="1432785" y="3708400"/>
                  </a:cubicBezTo>
                  <a:lnTo>
                    <a:pt x="2584499" y="3708400"/>
                  </a:lnTo>
                  <a:cubicBezTo>
                    <a:pt x="2890655" y="3708400"/>
                    <a:pt x="3173557" y="3545074"/>
                    <a:pt x="3326644" y="3279940"/>
                  </a:cubicBezTo>
                  <a:lnTo>
                    <a:pt x="3902471" y="2282660"/>
                  </a:lnTo>
                  <a:cubicBezTo>
                    <a:pt x="4055556" y="2017531"/>
                    <a:pt x="4055556" y="1690869"/>
                    <a:pt x="3902471" y="1425740"/>
                  </a:cubicBezTo>
                  <a:lnTo>
                    <a:pt x="3326643" y="428460"/>
                  </a:lnTo>
                  <a:cubicBezTo>
                    <a:pt x="3173556" y="163327"/>
                    <a:pt x="2890655" y="0"/>
                    <a:pt x="2584499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4164" r="0" b="-4164"/>
              </a:stretch>
            </a:blipFill>
            <a:ln w="1047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541597" y="2735652"/>
            <a:ext cx="3297826" cy="2855769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2578" y="0"/>
              <a:ext cx="4017284" cy="3708400"/>
            </a:xfrm>
            <a:custGeom>
              <a:avLst/>
              <a:gdLst/>
              <a:ahLst/>
              <a:cxnLst/>
              <a:rect r="r" b="b" t="t" l="l"/>
              <a:pathLst>
                <a:path h="3708400" w="4017284">
                  <a:moveTo>
                    <a:pt x="2584499" y="0"/>
                  </a:moveTo>
                  <a:lnTo>
                    <a:pt x="1432785" y="0"/>
                  </a:lnTo>
                  <a:cubicBezTo>
                    <a:pt x="1126629" y="0"/>
                    <a:pt x="843728" y="163327"/>
                    <a:pt x="690640" y="428460"/>
                  </a:cubicBezTo>
                  <a:lnTo>
                    <a:pt x="114814" y="1425740"/>
                  </a:lnTo>
                  <a:cubicBezTo>
                    <a:pt x="-38271" y="1690869"/>
                    <a:pt x="-38271" y="2017531"/>
                    <a:pt x="114814" y="2282660"/>
                  </a:cubicBezTo>
                  <a:lnTo>
                    <a:pt x="690640" y="3279940"/>
                  </a:lnTo>
                  <a:cubicBezTo>
                    <a:pt x="843728" y="3545074"/>
                    <a:pt x="1126629" y="3708400"/>
                    <a:pt x="1432785" y="3708400"/>
                  </a:cubicBezTo>
                  <a:lnTo>
                    <a:pt x="2584499" y="3708400"/>
                  </a:lnTo>
                  <a:cubicBezTo>
                    <a:pt x="2890655" y="3708400"/>
                    <a:pt x="3173557" y="3545074"/>
                    <a:pt x="3326644" y="3279940"/>
                  </a:cubicBezTo>
                  <a:lnTo>
                    <a:pt x="3902471" y="2282660"/>
                  </a:lnTo>
                  <a:cubicBezTo>
                    <a:pt x="4055556" y="2017531"/>
                    <a:pt x="4055556" y="1690869"/>
                    <a:pt x="3902471" y="1425740"/>
                  </a:cubicBezTo>
                  <a:lnTo>
                    <a:pt x="3326643" y="428460"/>
                  </a:lnTo>
                  <a:cubicBezTo>
                    <a:pt x="3173556" y="163327"/>
                    <a:pt x="2890655" y="0"/>
                    <a:pt x="2584499" y="0"/>
                  </a:cubicBezTo>
                  <a:close/>
                </a:path>
              </a:pathLst>
            </a:custGeom>
            <a:blipFill>
              <a:blip r:embed="rId4"/>
              <a:stretch>
                <a:fillRect l="-43479" t="0" r="-43479" b="0"/>
              </a:stretch>
            </a:blipFill>
            <a:ln w="1047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3297710" y="2714941"/>
            <a:ext cx="3297826" cy="2855769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32578" y="0"/>
              <a:ext cx="4017284" cy="3708400"/>
            </a:xfrm>
            <a:custGeom>
              <a:avLst/>
              <a:gdLst/>
              <a:ahLst/>
              <a:cxnLst/>
              <a:rect r="r" b="b" t="t" l="l"/>
              <a:pathLst>
                <a:path h="3708400" w="4017284">
                  <a:moveTo>
                    <a:pt x="2584499" y="0"/>
                  </a:moveTo>
                  <a:lnTo>
                    <a:pt x="1432785" y="0"/>
                  </a:lnTo>
                  <a:cubicBezTo>
                    <a:pt x="1126629" y="0"/>
                    <a:pt x="843728" y="163327"/>
                    <a:pt x="690640" y="428460"/>
                  </a:cubicBezTo>
                  <a:lnTo>
                    <a:pt x="114814" y="1425740"/>
                  </a:lnTo>
                  <a:cubicBezTo>
                    <a:pt x="-38271" y="1690869"/>
                    <a:pt x="-38271" y="2017531"/>
                    <a:pt x="114814" y="2282660"/>
                  </a:cubicBezTo>
                  <a:lnTo>
                    <a:pt x="690640" y="3279940"/>
                  </a:lnTo>
                  <a:cubicBezTo>
                    <a:pt x="843728" y="3545074"/>
                    <a:pt x="1126629" y="3708400"/>
                    <a:pt x="1432785" y="3708400"/>
                  </a:cubicBezTo>
                  <a:lnTo>
                    <a:pt x="2584499" y="3708400"/>
                  </a:lnTo>
                  <a:cubicBezTo>
                    <a:pt x="2890655" y="3708400"/>
                    <a:pt x="3173557" y="3545074"/>
                    <a:pt x="3326644" y="3279940"/>
                  </a:cubicBezTo>
                  <a:lnTo>
                    <a:pt x="3902471" y="2282660"/>
                  </a:lnTo>
                  <a:cubicBezTo>
                    <a:pt x="4055556" y="2017531"/>
                    <a:pt x="4055556" y="1690869"/>
                    <a:pt x="3902471" y="1425740"/>
                  </a:cubicBezTo>
                  <a:lnTo>
                    <a:pt x="3326643" y="428460"/>
                  </a:lnTo>
                  <a:cubicBezTo>
                    <a:pt x="3173556" y="163327"/>
                    <a:pt x="2890655" y="0"/>
                    <a:pt x="2584499" y="0"/>
                  </a:cubicBezTo>
                  <a:close/>
                </a:path>
              </a:pathLst>
            </a:custGeom>
            <a:blipFill>
              <a:blip r:embed="rId5"/>
              <a:stretch>
                <a:fillRect l="-37915" t="0" r="-37915" b="0"/>
              </a:stretch>
            </a:blipFill>
            <a:ln w="1047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9D5EE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2686988" y="2313962"/>
            <a:ext cx="843381" cy="843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E44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816702" y="625292"/>
            <a:ext cx="10654596" cy="156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b="true" sz="1112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Methodology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765702" y="2313962"/>
            <a:ext cx="843381" cy="84338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5E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627918" y="2313962"/>
            <a:ext cx="843381" cy="84338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A9F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72465" y="1028700"/>
            <a:ext cx="3344385" cy="631774"/>
            <a:chOff x="0" y="0"/>
            <a:chExt cx="4459180" cy="84236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047018" y="202531"/>
              <a:ext cx="3412162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TEAM : SOLID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1888010" y="2187708"/>
            <a:ext cx="0" cy="728228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6497635" y="2337439"/>
            <a:ext cx="0" cy="715326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2869252" y="2595228"/>
            <a:ext cx="478852" cy="239426"/>
            <a:chOff x="0" y="0"/>
            <a:chExt cx="812800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F8D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77800" y="-28575"/>
              <a:ext cx="5588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47966" y="2595228"/>
            <a:ext cx="478852" cy="239426"/>
            <a:chOff x="0" y="0"/>
            <a:chExt cx="812800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B6D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177800" y="-28575"/>
              <a:ext cx="5588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3810182" y="2595228"/>
            <a:ext cx="478852" cy="239426"/>
            <a:chOff x="0" y="0"/>
            <a:chExt cx="812800" cy="406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177800" y="-28575"/>
              <a:ext cx="5588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2686988" y="5672611"/>
            <a:ext cx="2756597" cy="43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Data Collection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421303" y="885825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765702" y="5672611"/>
            <a:ext cx="2756597" cy="43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Preprocessing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524249" y="5758336"/>
            <a:ext cx="3071287" cy="34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7"/>
              </a:lnSpc>
            </a:pPr>
            <a:r>
              <a:rPr lang="en-US" sz="2418">
                <a:solidFill>
                  <a:srgbClr val="FA85E2"/>
                </a:solidFill>
                <a:latin typeface="Poppins"/>
                <a:ea typeface="Poppins"/>
                <a:cs typeface="Poppins"/>
                <a:sym typeface="Poppins"/>
              </a:rPr>
              <a:t>Model Selection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743886" y="6230302"/>
            <a:ext cx="4642799" cy="3239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9"/>
              </a:lnSpc>
            </a:pPr>
            <a:r>
              <a:rPr lang="en-US" sz="182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•</a:t>
            </a: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Synthetic Dataset: 10,000 CAD-rendered images (SOLIDWORKS) </a:t>
            </a:r>
          </a:p>
          <a:p>
            <a:pPr algn="just">
              <a:lnSpc>
                <a:spcPts val="2559"/>
              </a:lnSpc>
            </a:pPr>
            <a:r>
              <a:rPr lang="en-US" sz="182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•</a:t>
            </a: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Clean White Background: Consistent lighting and rendering </a:t>
            </a:r>
          </a:p>
          <a:p>
            <a:pPr algn="just">
              <a:lnSpc>
                <a:spcPts val="2559"/>
              </a:lnSpc>
            </a:pPr>
            <a:r>
              <a:rPr lang="en-US" sz="182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•</a:t>
            </a: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4 Part Classes: Bolt, Nut, Washer, Locating Pin </a:t>
            </a:r>
          </a:p>
          <a:p>
            <a:pPr algn="just">
              <a:lnSpc>
                <a:spcPts val="2559"/>
              </a:lnSpc>
            </a:pPr>
            <a:r>
              <a:rPr lang="en-US" sz="182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•</a:t>
            </a: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Bounding Box Annotations: (x, y, width, height) format</a:t>
            </a:r>
          </a:p>
          <a:p>
            <a:pPr algn="just">
              <a:lnSpc>
                <a:spcPts val="2559"/>
              </a:lnSpc>
              <a:spcBef>
                <a:spcPct val="0"/>
              </a:spcBef>
            </a:pPr>
            <a:r>
              <a:rPr lang="en-US" b="true" sz="182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•</a:t>
            </a: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High Resolution: ~1024×1024 pixels per image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869110" y="6211252"/>
            <a:ext cx="4642799" cy="291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9"/>
              </a:lnSpc>
            </a:pPr>
            <a:r>
              <a:rPr lang="en-US" sz="182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•</a:t>
            </a: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Resizing: Normalized to 640×640 for YOLO inference</a:t>
            </a:r>
          </a:p>
          <a:p>
            <a:pPr algn="just">
              <a:lnSpc>
                <a:spcPts val="2559"/>
              </a:lnSpc>
            </a:pPr>
            <a:r>
              <a:rPr lang="en-US" sz="182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•</a:t>
            </a: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Augmentation: Mosaic (4-in-1 stitching) to simulate density</a:t>
            </a:r>
          </a:p>
          <a:p>
            <a:pPr algn="just">
              <a:lnSpc>
                <a:spcPts val="2559"/>
              </a:lnSpc>
              <a:spcBef>
                <a:spcPct val="0"/>
              </a:spcBef>
            </a:pPr>
            <a:r>
              <a:rPr lang="en-US" b="true" sz="182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• </a:t>
            </a: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Aggregated multiple row-wise annotations per image into single YOLO-format text files containing class IDs and bounding-box coordinates for all object instances.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392835" y="6211252"/>
            <a:ext cx="4642799" cy="3239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59"/>
              </a:lnSpc>
            </a:pPr>
            <a:r>
              <a:rPr lang="en-US" sz="182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•</a:t>
            </a: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Backbone: YOLOv8s (Small) - fast convergence from scratch </a:t>
            </a:r>
          </a:p>
          <a:p>
            <a:pPr algn="just">
              <a:lnSpc>
                <a:spcPts val="2559"/>
              </a:lnSpc>
            </a:pPr>
            <a:r>
              <a:rPr lang="en-US" sz="182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•</a:t>
            </a: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Architecture: CNN-based object detector with anchor-free design </a:t>
            </a:r>
          </a:p>
          <a:p>
            <a:pPr algn="just">
              <a:lnSpc>
                <a:spcPts val="2559"/>
              </a:lnSpc>
            </a:pPr>
            <a:r>
              <a:rPr lang="en-US" sz="182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•</a:t>
            </a: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Training: 150 epochs, AdamW optimizer, batch size 64</a:t>
            </a:r>
          </a:p>
          <a:p>
            <a:pPr algn="just">
              <a:lnSpc>
                <a:spcPts val="2559"/>
              </a:lnSpc>
            </a:pPr>
            <a:r>
              <a:rPr lang="en-US" sz="182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•</a:t>
            </a: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Inference: Parallel predictions across 3 TTA views </a:t>
            </a:r>
          </a:p>
          <a:p>
            <a:pPr algn="just">
              <a:lnSpc>
                <a:spcPts val="2559"/>
              </a:lnSpc>
              <a:spcBef>
                <a:spcPct val="0"/>
              </a:spcBef>
            </a:pPr>
            <a:r>
              <a:rPr lang="en-US" b="true" sz="182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•</a:t>
            </a:r>
            <a:r>
              <a:rPr lang="en-US" sz="182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Ensemble Method: Median voting for robust count aggregation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8352" y="6988011"/>
            <a:ext cx="4620711" cy="6406532"/>
          </a:xfrm>
          <a:custGeom>
            <a:avLst/>
            <a:gdLst/>
            <a:ahLst/>
            <a:cxnLst/>
            <a:rect r="r" b="b" t="t" l="l"/>
            <a:pathLst>
              <a:path h="6406532" w="4620711">
                <a:moveTo>
                  <a:pt x="0" y="0"/>
                </a:moveTo>
                <a:lnTo>
                  <a:pt x="4620711" y="0"/>
                </a:lnTo>
                <a:lnTo>
                  <a:pt x="4620711" y="6406533"/>
                </a:lnTo>
                <a:lnTo>
                  <a:pt x="0" y="64065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72465" y="1028700"/>
            <a:ext cx="3344385" cy="631774"/>
            <a:chOff x="0" y="0"/>
            <a:chExt cx="4459180" cy="8423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047018" y="202531"/>
              <a:ext cx="3412162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TEAM : SOLID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377558" y="891609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98817" y="472097"/>
            <a:ext cx="8573353" cy="1811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9"/>
              </a:lnSpc>
            </a:pPr>
            <a:r>
              <a:rPr lang="en-US" sz="69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Model Development</a:t>
            </a:r>
          </a:p>
          <a:p>
            <a:pPr algn="ctr">
              <a:lnSpc>
                <a:spcPts val="6509"/>
              </a:lnSpc>
            </a:pPr>
            <a:r>
              <a:rPr lang="en-US" b="true" sz="69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&amp; Training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72465" y="2283752"/>
            <a:ext cx="7230022" cy="5996432"/>
            <a:chOff x="0" y="0"/>
            <a:chExt cx="9640030" cy="799524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458354" y="1556586"/>
              <a:ext cx="9181676" cy="5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37"/>
                </a:lnSpc>
              </a:pP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 Architecture: YOLOv8s (Small)</a:t>
              </a:r>
            </a:p>
            <a:p>
              <a:pPr algn="l">
                <a:lnSpc>
                  <a:spcPts val="4837"/>
                </a:lnSpc>
              </a:pP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 Pre-training: False</a:t>
              </a:r>
            </a:p>
            <a:p>
              <a:pPr algn="l">
                <a:lnSpc>
                  <a:spcPts val="4837"/>
                </a:lnSpc>
              </a:pP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 Input Resolution: 1024×1024</a:t>
              </a:r>
            </a:p>
            <a:p>
              <a:pPr algn="l">
                <a:lnSpc>
                  <a:spcPts val="4837"/>
                </a:lnSpc>
              </a:pP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 Imgsz: 640</a:t>
              </a:r>
            </a:p>
            <a:p>
              <a:pPr algn="l">
                <a:lnSpc>
                  <a:spcPts val="4837"/>
                </a:lnSpc>
              </a:pP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 Batch Size: 64</a:t>
              </a:r>
            </a:p>
            <a:p>
              <a:pPr algn="l">
                <a:lnSpc>
                  <a:spcPts val="4837"/>
                </a:lnSpc>
              </a:pP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 Epochs: 150 (early stop at 120)</a:t>
              </a:r>
            </a:p>
            <a:p>
              <a:pPr algn="l">
                <a:lnSpc>
                  <a:spcPts val="4837"/>
                </a:lnSpc>
              </a:pP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 Optimizer: AdamW (momentum 0.937)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961205" y="0"/>
              <a:ext cx="6060187" cy="1234074"/>
            </a:xfrm>
            <a:custGeom>
              <a:avLst/>
              <a:gdLst/>
              <a:ahLst/>
              <a:cxnLst/>
              <a:rect r="r" b="b" t="t" l="l"/>
              <a:pathLst>
                <a:path h="1234074" w="6060187">
                  <a:moveTo>
                    <a:pt x="0" y="0"/>
                  </a:moveTo>
                  <a:lnTo>
                    <a:pt x="6060186" y="0"/>
                  </a:lnTo>
                  <a:lnTo>
                    <a:pt x="6060186" y="1234074"/>
                  </a:lnTo>
                  <a:lnTo>
                    <a:pt x="0" y="1234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220911" y="225655"/>
              <a:ext cx="5540775" cy="1348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6"/>
                </a:lnSpc>
                <a:spcBef>
                  <a:spcPct val="0"/>
                </a:spcBef>
              </a:pPr>
              <a:r>
                <a:rPr lang="en-US" sz="2918">
                  <a:solidFill>
                    <a:srgbClr val="0097B2"/>
                  </a:solidFill>
                  <a:latin typeface="Poppins"/>
                  <a:ea typeface="Poppins"/>
                  <a:cs typeface="Poppins"/>
                  <a:sym typeface="Poppins"/>
                </a:rPr>
                <a:t>Training Configuration</a:t>
              </a:r>
            </a:p>
            <a:p>
              <a:pPr algn="ctr">
                <a:lnSpc>
                  <a:spcPts val="4086"/>
                </a:lnSpc>
                <a:spcBef>
                  <a:spcPct val="0"/>
                </a:spcBef>
              </a:pP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0" y="1300291"/>
              <a:ext cx="9302848" cy="6694952"/>
              <a:chOff x="0" y="0"/>
              <a:chExt cx="1837600" cy="132246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837600" cy="1322460"/>
              </a:xfrm>
              <a:custGeom>
                <a:avLst/>
                <a:gdLst/>
                <a:ahLst/>
                <a:cxnLst/>
                <a:rect r="r" b="b" t="t" l="l"/>
                <a:pathLst>
                  <a:path h="1322460" w="1837600">
                    <a:moveTo>
                      <a:pt x="44385" y="0"/>
                    </a:moveTo>
                    <a:lnTo>
                      <a:pt x="1793215" y="0"/>
                    </a:lnTo>
                    <a:cubicBezTo>
                      <a:pt x="1817728" y="0"/>
                      <a:pt x="1837600" y="19872"/>
                      <a:pt x="1837600" y="44385"/>
                    </a:cubicBezTo>
                    <a:lnTo>
                      <a:pt x="1837600" y="1278075"/>
                    </a:lnTo>
                    <a:cubicBezTo>
                      <a:pt x="1837600" y="1289847"/>
                      <a:pt x="1832923" y="1301136"/>
                      <a:pt x="1824600" y="1309460"/>
                    </a:cubicBezTo>
                    <a:cubicBezTo>
                      <a:pt x="1816276" y="1317784"/>
                      <a:pt x="1804987" y="1322460"/>
                      <a:pt x="1793215" y="1322460"/>
                    </a:cubicBezTo>
                    <a:lnTo>
                      <a:pt x="44385" y="1322460"/>
                    </a:lnTo>
                    <a:cubicBezTo>
                      <a:pt x="19872" y="1322460"/>
                      <a:pt x="0" y="1302588"/>
                      <a:pt x="0" y="1278075"/>
                    </a:cubicBezTo>
                    <a:lnTo>
                      <a:pt x="0" y="44385"/>
                    </a:lnTo>
                    <a:cubicBezTo>
                      <a:pt x="0" y="19872"/>
                      <a:pt x="19872" y="0"/>
                      <a:pt x="44385" y="0"/>
                    </a:cubicBezTo>
                    <a:close/>
                  </a:path>
                </a:pathLst>
              </a:custGeom>
              <a:solidFill>
                <a:srgbClr val="E2A9F1">
                  <a:alpha val="29804"/>
                </a:srgbClr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1837600" cy="13510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9973977" y="2283752"/>
            <a:ext cx="7285323" cy="5996432"/>
            <a:chOff x="0" y="0"/>
            <a:chExt cx="9713764" cy="799524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532088" y="1556586"/>
              <a:ext cx="9181676" cy="5571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37"/>
                </a:lnSpc>
              </a:pP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 </a:t>
              </a: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Learning Rate: 0.01 (cosine schedule)</a:t>
              </a:r>
            </a:p>
            <a:p>
              <a:pPr algn="l">
                <a:lnSpc>
                  <a:spcPts val="4837"/>
                </a:lnSpc>
              </a:pP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 IoU Threshold: 0.60</a:t>
              </a:r>
            </a:p>
            <a:p>
              <a:pPr algn="l">
                <a:lnSpc>
                  <a:spcPts val="4837"/>
                </a:lnSpc>
              </a:pP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 Weight Decay: 0.0005</a:t>
              </a:r>
            </a:p>
            <a:p>
              <a:pPr algn="l">
                <a:lnSpc>
                  <a:spcPts val="4837"/>
                </a:lnSpc>
              </a:pP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 Warmup Epochs: 3</a:t>
              </a:r>
            </a:p>
            <a:p>
              <a:pPr algn="l">
                <a:lnSpc>
                  <a:spcPts val="4837"/>
                </a:lnSpc>
              </a:pP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 Validation Split: 10% of training</a:t>
              </a:r>
            </a:p>
            <a:p>
              <a:pPr algn="l">
                <a:lnSpc>
                  <a:spcPts val="4837"/>
                </a:lnSpc>
              </a:pP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 Mosaic: 1.0</a:t>
              </a:r>
            </a:p>
            <a:p>
              <a:pPr algn="l">
                <a:lnSpc>
                  <a:spcPts val="4837"/>
                </a:lnSpc>
              </a:pPr>
              <a:r>
                <a:rPr lang="en-US" sz="2418" spc="9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 Patience: 30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1034939" y="0"/>
              <a:ext cx="6060187" cy="1234074"/>
            </a:xfrm>
            <a:custGeom>
              <a:avLst/>
              <a:gdLst/>
              <a:ahLst/>
              <a:cxnLst/>
              <a:rect r="r" b="b" t="t" l="l"/>
              <a:pathLst>
                <a:path h="1234074" w="6060187">
                  <a:moveTo>
                    <a:pt x="0" y="0"/>
                  </a:moveTo>
                  <a:lnTo>
                    <a:pt x="6060186" y="0"/>
                  </a:lnTo>
                  <a:lnTo>
                    <a:pt x="6060186" y="1234074"/>
                  </a:lnTo>
                  <a:lnTo>
                    <a:pt x="0" y="12340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294645" y="225655"/>
              <a:ext cx="5540775" cy="663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86"/>
                </a:lnSpc>
                <a:spcBef>
                  <a:spcPct val="0"/>
                </a:spcBef>
              </a:pPr>
              <a:r>
                <a:rPr lang="en-US" sz="2918">
                  <a:solidFill>
                    <a:srgbClr val="013B45"/>
                  </a:solidFill>
                  <a:latin typeface="Poppins"/>
                  <a:ea typeface="Poppins"/>
                  <a:cs typeface="Poppins"/>
                  <a:sym typeface="Poppins"/>
                </a:rPr>
                <a:t>Hyperparameters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1300291"/>
              <a:ext cx="9302848" cy="6694952"/>
              <a:chOff x="0" y="0"/>
              <a:chExt cx="1837600" cy="132246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837600" cy="1322460"/>
              </a:xfrm>
              <a:custGeom>
                <a:avLst/>
                <a:gdLst/>
                <a:ahLst/>
                <a:cxnLst/>
                <a:rect r="r" b="b" t="t" l="l"/>
                <a:pathLst>
                  <a:path h="1322460" w="1837600">
                    <a:moveTo>
                      <a:pt x="44385" y="0"/>
                    </a:moveTo>
                    <a:lnTo>
                      <a:pt x="1793215" y="0"/>
                    </a:lnTo>
                    <a:cubicBezTo>
                      <a:pt x="1817728" y="0"/>
                      <a:pt x="1837600" y="19872"/>
                      <a:pt x="1837600" y="44385"/>
                    </a:cubicBezTo>
                    <a:lnTo>
                      <a:pt x="1837600" y="1278075"/>
                    </a:lnTo>
                    <a:cubicBezTo>
                      <a:pt x="1837600" y="1289847"/>
                      <a:pt x="1832923" y="1301136"/>
                      <a:pt x="1824600" y="1309460"/>
                    </a:cubicBezTo>
                    <a:cubicBezTo>
                      <a:pt x="1816276" y="1317784"/>
                      <a:pt x="1804987" y="1322460"/>
                      <a:pt x="1793215" y="1322460"/>
                    </a:cubicBezTo>
                    <a:lnTo>
                      <a:pt x="44385" y="1322460"/>
                    </a:lnTo>
                    <a:cubicBezTo>
                      <a:pt x="19872" y="1322460"/>
                      <a:pt x="0" y="1302588"/>
                      <a:pt x="0" y="1278075"/>
                    </a:cubicBezTo>
                    <a:lnTo>
                      <a:pt x="0" y="44385"/>
                    </a:lnTo>
                    <a:cubicBezTo>
                      <a:pt x="0" y="19872"/>
                      <a:pt x="19872" y="0"/>
                      <a:pt x="44385" y="0"/>
                    </a:cubicBezTo>
                    <a:close/>
                  </a:path>
                </a:pathLst>
              </a:custGeom>
              <a:solidFill>
                <a:srgbClr val="B3C8D0">
                  <a:alpha val="29804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8575"/>
                <a:ext cx="1837600" cy="13510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0">
            <a:off x="728925" y="8548248"/>
            <a:ext cx="16830151" cy="1426817"/>
            <a:chOff x="0" y="0"/>
            <a:chExt cx="4432632" cy="37578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432632" cy="375787"/>
            </a:xfrm>
            <a:custGeom>
              <a:avLst/>
              <a:gdLst/>
              <a:ahLst/>
              <a:cxnLst/>
              <a:rect r="r" b="b" t="t" l="l"/>
              <a:pathLst>
                <a:path h="375787" w="4432632">
                  <a:moveTo>
                    <a:pt x="4229432" y="0"/>
                  </a:moveTo>
                  <a:cubicBezTo>
                    <a:pt x="4341656" y="0"/>
                    <a:pt x="4432632" y="84123"/>
                    <a:pt x="4432632" y="187894"/>
                  </a:cubicBezTo>
                  <a:cubicBezTo>
                    <a:pt x="4432632" y="291664"/>
                    <a:pt x="4341656" y="375787"/>
                    <a:pt x="4229432" y="375787"/>
                  </a:cubicBezTo>
                  <a:lnTo>
                    <a:pt x="203200" y="375787"/>
                  </a:lnTo>
                  <a:cubicBezTo>
                    <a:pt x="90976" y="375787"/>
                    <a:pt x="0" y="291664"/>
                    <a:pt x="0" y="187894"/>
                  </a:cubicBezTo>
                  <a:cubicBezTo>
                    <a:pt x="0" y="8412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63918B">
                <a:alpha val="80000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4432632" cy="442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6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47378" y="8832634"/>
            <a:ext cx="16221447" cy="791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6"/>
              </a:lnSpc>
              <a:spcBef>
                <a:spcPct val="0"/>
              </a:spcBef>
            </a:pPr>
            <a:r>
              <a:rPr lang="en-US" b="true" sz="22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Processing Pipeline:</a:t>
            </a:r>
          </a:p>
          <a:p>
            <a:pPr algn="ctr">
              <a:lnSpc>
                <a:spcPts val="3106"/>
              </a:lnSpc>
              <a:spcBef>
                <a:spcPct val="0"/>
              </a:spcBef>
            </a:pPr>
            <a:r>
              <a:rPr lang="en-US" b="true" sz="22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Label CSV → Aggregate by image_name → Generate YOLO format (.txt) → Train/Val split → YOLOv8 training loop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2465" y="1028700"/>
            <a:ext cx="3344385" cy="631774"/>
            <a:chOff x="0" y="0"/>
            <a:chExt cx="4459180" cy="8423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47018" y="202531"/>
              <a:ext cx="3412162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TEAM : SOLID</a:t>
              </a: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12247364" y="2497972"/>
            <a:ext cx="0" cy="683179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6015707" y="2426507"/>
            <a:ext cx="0" cy="683179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7188569" y="915772"/>
            <a:ext cx="3910862" cy="914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b="true" sz="63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Approach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486400" y="404852"/>
            <a:ext cx="7315200" cy="2021655"/>
          </a:xfrm>
          <a:custGeom>
            <a:avLst/>
            <a:gdLst/>
            <a:ahLst/>
            <a:cxnLst/>
            <a:rect r="r" b="b" t="t" l="l"/>
            <a:pathLst>
              <a:path h="2021655" w="7315200">
                <a:moveTo>
                  <a:pt x="0" y="0"/>
                </a:moveTo>
                <a:lnTo>
                  <a:pt x="7315200" y="0"/>
                </a:lnTo>
                <a:lnTo>
                  <a:pt x="7315200" y="2021655"/>
                </a:lnTo>
                <a:lnTo>
                  <a:pt x="0" y="20216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06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7426" y="3107550"/>
            <a:ext cx="5578078" cy="5068039"/>
            <a:chOff x="0" y="0"/>
            <a:chExt cx="7437437" cy="675738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7437437" cy="6757385"/>
              <a:chOff x="0" y="0"/>
              <a:chExt cx="1469123" cy="133479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469123" cy="1334792"/>
              </a:xfrm>
              <a:custGeom>
                <a:avLst/>
                <a:gdLst/>
                <a:ahLst/>
                <a:cxnLst/>
                <a:rect r="r" b="b" t="t" l="l"/>
                <a:pathLst>
                  <a:path h="1334792" w="1469123">
                    <a:moveTo>
                      <a:pt x="27758" y="0"/>
                    </a:moveTo>
                    <a:lnTo>
                      <a:pt x="1441365" y="0"/>
                    </a:lnTo>
                    <a:cubicBezTo>
                      <a:pt x="1456696" y="0"/>
                      <a:pt x="1469123" y="12428"/>
                      <a:pt x="1469123" y="27758"/>
                    </a:cubicBezTo>
                    <a:lnTo>
                      <a:pt x="1469123" y="1307034"/>
                    </a:lnTo>
                    <a:cubicBezTo>
                      <a:pt x="1469123" y="1322364"/>
                      <a:pt x="1456696" y="1334792"/>
                      <a:pt x="1441365" y="1334792"/>
                    </a:cubicBezTo>
                    <a:lnTo>
                      <a:pt x="27758" y="1334792"/>
                    </a:lnTo>
                    <a:cubicBezTo>
                      <a:pt x="12428" y="1334792"/>
                      <a:pt x="0" y="1322364"/>
                      <a:pt x="0" y="1307034"/>
                    </a:cubicBezTo>
                    <a:lnTo>
                      <a:pt x="0" y="27758"/>
                    </a:lnTo>
                    <a:cubicBezTo>
                      <a:pt x="0" y="12428"/>
                      <a:pt x="12428" y="0"/>
                      <a:pt x="27758" y="0"/>
                    </a:cubicBezTo>
                    <a:close/>
                  </a:path>
                </a:pathLst>
              </a:custGeom>
              <a:solidFill>
                <a:srgbClr val="B3C8D0">
                  <a:alpha val="4980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66675"/>
                <a:ext cx="1469123" cy="1401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6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529207" y="1432913"/>
              <a:ext cx="6394332" cy="4303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9"/>
                </a:lnSpc>
              </a:pPr>
              <a:r>
                <a:rPr lang="en-US" sz="182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•</a:t>
              </a: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Technique: Run inference on 3 views:</a:t>
              </a:r>
            </a:p>
            <a:p>
              <a:pPr algn="just">
                <a:lnSpc>
                  <a:spcPts val="2559"/>
                </a:lnSpc>
              </a:pPr>
            </a:p>
            <a:p>
              <a:pPr algn="just">
                <a:lnSpc>
                  <a:spcPts val="2559"/>
                </a:lnSpc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       1) Original image</a:t>
              </a:r>
            </a:p>
            <a:p>
              <a:pPr algn="just">
                <a:lnSpc>
                  <a:spcPts val="2559"/>
                </a:lnSpc>
              </a:pPr>
            </a:p>
            <a:p>
              <a:pPr algn="just">
                <a:lnSpc>
                  <a:spcPts val="2559"/>
                </a:lnSpc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       2) Horizontal flip</a:t>
              </a:r>
            </a:p>
            <a:p>
              <a:pPr algn="just">
                <a:lnSpc>
                  <a:spcPts val="2559"/>
                </a:lnSpc>
              </a:pPr>
            </a:p>
            <a:p>
              <a:pPr algn="just">
                <a:lnSpc>
                  <a:spcPts val="2559"/>
                </a:lnSpc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       3) Vertical flip</a:t>
              </a:r>
            </a:p>
            <a:p>
              <a:pPr algn="just">
                <a:lnSpc>
                  <a:spcPts val="2559"/>
                </a:lnSpc>
              </a:pPr>
            </a:p>
            <a:p>
              <a:pPr algn="just">
                <a:lnSpc>
                  <a:spcPts val="2559"/>
                </a:lnSpc>
                <a:spcBef>
                  <a:spcPct val="0"/>
                </a:spcBef>
              </a:pPr>
              <a:r>
                <a:rPr lang="en-US" b="true" sz="1828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•</a:t>
              </a: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Benefit: Detects objects missed in one view but visible in another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0" y="164148"/>
              <a:ext cx="7437437" cy="940399"/>
              <a:chOff x="0" y="0"/>
              <a:chExt cx="1469123" cy="18575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16982" y="0"/>
                <a:ext cx="1435159" cy="185758"/>
              </a:xfrm>
              <a:custGeom>
                <a:avLst/>
                <a:gdLst/>
                <a:ahLst/>
                <a:cxnLst/>
                <a:rect r="r" b="b" t="t" l="l"/>
                <a:pathLst>
                  <a:path h="185758" w="1435159">
                    <a:moveTo>
                      <a:pt x="1424383" y="0"/>
                    </a:moveTo>
                    <a:lnTo>
                      <a:pt x="10776" y="0"/>
                    </a:lnTo>
                    <a:cubicBezTo>
                      <a:pt x="6330" y="0"/>
                      <a:pt x="2340" y="2731"/>
                      <a:pt x="731" y="6876"/>
                    </a:cubicBezTo>
                    <a:cubicBezTo>
                      <a:pt x="-878" y="11021"/>
                      <a:pt x="224" y="15729"/>
                      <a:pt x="3506" y="18729"/>
                    </a:cubicBezTo>
                    <a:lnTo>
                      <a:pt x="64130" y="74150"/>
                    </a:lnTo>
                    <a:cubicBezTo>
                      <a:pt x="69389" y="78957"/>
                      <a:pt x="72384" y="85754"/>
                      <a:pt x="72384" y="92879"/>
                    </a:cubicBezTo>
                    <a:cubicBezTo>
                      <a:pt x="72384" y="100004"/>
                      <a:pt x="69389" y="106801"/>
                      <a:pt x="64130" y="111608"/>
                    </a:cubicBezTo>
                    <a:lnTo>
                      <a:pt x="3506" y="167029"/>
                    </a:lnTo>
                    <a:cubicBezTo>
                      <a:pt x="224" y="170029"/>
                      <a:pt x="-878" y="174737"/>
                      <a:pt x="731" y="178882"/>
                    </a:cubicBezTo>
                    <a:cubicBezTo>
                      <a:pt x="2340" y="183027"/>
                      <a:pt x="6330" y="185758"/>
                      <a:pt x="10776" y="185758"/>
                    </a:cubicBezTo>
                    <a:lnTo>
                      <a:pt x="1424383" y="185758"/>
                    </a:lnTo>
                    <a:cubicBezTo>
                      <a:pt x="1428829" y="185758"/>
                      <a:pt x="1432819" y="183027"/>
                      <a:pt x="1434428" y="178882"/>
                    </a:cubicBezTo>
                    <a:cubicBezTo>
                      <a:pt x="1436038" y="174737"/>
                      <a:pt x="1434935" y="170029"/>
                      <a:pt x="1431654" y="167029"/>
                    </a:cubicBezTo>
                    <a:lnTo>
                      <a:pt x="1371029" y="111608"/>
                    </a:lnTo>
                    <a:cubicBezTo>
                      <a:pt x="1365770" y="106801"/>
                      <a:pt x="1362775" y="100004"/>
                      <a:pt x="1362775" y="92879"/>
                    </a:cubicBezTo>
                    <a:cubicBezTo>
                      <a:pt x="1362775" y="85754"/>
                      <a:pt x="1365770" y="78957"/>
                      <a:pt x="1371029" y="74150"/>
                    </a:cubicBezTo>
                    <a:lnTo>
                      <a:pt x="1431654" y="18729"/>
                    </a:lnTo>
                    <a:cubicBezTo>
                      <a:pt x="1434935" y="15729"/>
                      <a:pt x="1436038" y="11021"/>
                      <a:pt x="1434428" y="6876"/>
                    </a:cubicBezTo>
                    <a:cubicBezTo>
                      <a:pt x="1432819" y="2731"/>
                      <a:pt x="1428829" y="0"/>
                      <a:pt x="1424383" y="0"/>
                    </a:cubicBezTo>
                    <a:close/>
                  </a:path>
                </a:pathLst>
              </a:custGeom>
              <a:solidFill>
                <a:srgbClr val="09B6D5">
                  <a:alpha val="29804"/>
                </a:srgbClr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88900" y="-66675"/>
                <a:ext cx="1291323" cy="252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6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440832" y="322879"/>
              <a:ext cx="6394332" cy="556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6"/>
                </a:lnSpc>
                <a:spcBef>
                  <a:spcPct val="0"/>
                </a:spcBef>
              </a:pPr>
              <a:r>
                <a:rPr lang="en-US" sz="241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Test-Time Augmentation (TTA)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571214" y="3107550"/>
            <a:ext cx="5578078" cy="5068039"/>
            <a:chOff x="0" y="0"/>
            <a:chExt cx="7437437" cy="6757385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7437437" cy="6757385"/>
              <a:chOff x="0" y="0"/>
              <a:chExt cx="1469123" cy="133479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469123" cy="1334792"/>
              </a:xfrm>
              <a:custGeom>
                <a:avLst/>
                <a:gdLst/>
                <a:ahLst/>
                <a:cxnLst/>
                <a:rect r="r" b="b" t="t" l="l"/>
                <a:pathLst>
                  <a:path h="1334792" w="1469123">
                    <a:moveTo>
                      <a:pt x="27758" y="0"/>
                    </a:moveTo>
                    <a:lnTo>
                      <a:pt x="1441365" y="0"/>
                    </a:lnTo>
                    <a:cubicBezTo>
                      <a:pt x="1456696" y="0"/>
                      <a:pt x="1469123" y="12428"/>
                      <a:pt x="1469123" y="27758"/>
                    </a:cubicBezTo>
                    <a:lnTo>
                      <a:pt x="1469123" y="1307034"/>
                    </a:lnTo>
                    <a:cubicBezTo>
                      <a:pt x="1469123" y="1322364"/>
                      <a:pt x="1456696" y="1334792"/>
                      <a:pt x="1441365" y="1334792"/>
                    </a:cubicBezTo>
                    <a:lnTo>
                      <a:pt x="27758" y="1334792"/>
                    </a:lnTo>
                    <a:cubicBezTo>
                      <a:pt x="12428" y="1334792"/>
                      <a:pt x="0" y="1322364"/>
                      <a:pt x="0" y="1307034"/>
                    </a:cubicBezTo>
                    <a:lnTo>
                      <a:pt x="0" y="27758"/>
                    </a:lnTo>
                    <a:cubicBezTo>
                      <a:pt x="0" y="12428"/>
                      <a:pt x="12428" y="0"/>
                      <a:pt x="27758" y="0"/>
                    </a:cubicBezTo>
                    <a:close/>
                  </a:path>
                </a:pathLst>
              </a:custGeom>
              <a:solidFill>
                <a:srgbClr val="B3C8D0">
                  <a:alpha val="49804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66675"/>
                <a:ext cx="1469123" cy="1401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6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164148"/>
              <a:ext cx="7437437" cy="940399"/>
              <a:chOff x="0" y="0"/>
              <a:chExt cx="1469123" cy="18575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16982" y="0"/>
                <a:ext cx="1435159" cy="185758"/>
              </a:xfrm>
              <a:custGeom>
                <a:avLst/>
                <a:gdLst/>
                <a:ahLst/>
                <a:cxnLst/>
                <a:rect r="r" b="b" t="t" l="l"/>
                <a:pathLst>
                  <a:path h="185758" w="1435159">
                    <a:moveTo>
                      <a:pt x="1424383" y="0"/>
                    </a:moveTo>
                    <a:lnTo>
                      <a:pt x="10776" y="0"/>
                    </a:lnTo>
                    <a:cubicBezTo>
                      <a:pt x="6330" y="0"/>
                      <a:pt x="2340" y="2731"/>
                      <a:pt x="731" y="6876"/>
                    </a:cubicBezTo>
                    <a:cubicBezTo>
                      <a:pt x="-878" y="11021"/>
                      <a:pt x="224" y="15729"/>
                      <a:pt x="3506" y="18729"/>
                    </a:cubicBezTo>
                    <a:lnTo>
                      <a:pt x="64130" y="74150"/>
                    </a:lnTo>
                    <a:cubicBezTo>
                      <a:pt x="69389" y="78957"/>
                      <a:pt x="72384" y="85754"/>
                      <a:pt x="72384" y="92879"/>
                    </a:cubicBezTo>
                    <a:cubicBezTo>
                      <a:pt x="72384" y="100004"/>
                      <a:pt x="69389" y="106801"/>
                      <a:pt x="64130" y="111608"/>
                    </a:cubicBezTo>
                    <a:lnTo>
                      <a:pt x="3506" y="167029"/>
                    </a:lnTo>
                    <a:cubicBezTo>
                      <a:pt x="224" y="170029"/>
                      <a:pt x="-878" y="174737"/>
                      <a:pt x="731" y="178882"/>
                    </a:cubicBezTo>
                    <a:cubicBezTo>
                      <a:pt x="2340" y="183027"/>
                      <a:pt x="6330" y="185758"/>
                      <a:pt x="10776" y="185758"/>
                    </a:cubicBezTo>
                    <a:lnTo>
                      <a:pt x="1424383" y="185758"/>
                    </a:lnTo>
                    <a:cubicBezTo>
                      <a:pt x="1428829" y="185758"/>
                      <a:pt x="1432819" y="183027"/>
                      <a:pt x="1434428" y="178882"/>
                    </a:cubicBezTo>
                    <a:cubicBezTo>
                      <a:pt x="1436038" y="174737"/>
                      <a:pt x="1434935" y="170029"/>
                      <a:pt x="1431654" y="167029"/>
                    </a:cubicBezTo>
                    <a:lnTo>
                      <a:pt x="1371029" y="111608"/>
                    </a:lnTo>
                    <a:cubicBezTo>
                      <a:pt x="1365770" y="106801"/>
                      <a:pt x="1362775" y="100004"/>
                      <a:pt x="1362775" y="92879"/>
                    </a:cubicBezTo>
                    <a:cubicBezTo>
                      <a:pt x="1362775" y="85754"/>
                      <a:pt x="1365770" y="78957"/>
                      <a:pt x="1371029" y="74150"/>
                    </a:cubicBezTo>
                    <a:lnTo>
                      <a:pt x="1431654" y="18729"/>
                    </a:lnTo>
                    <a:cubicBezTo>
                      <a:pt x="1434935" y="15729"/>
                      <a:pt x="1436038" y="11021"/>
                      <a:pt x="1434428" y="6876"/>
                    </a:cubicBezTo>
                    <a:cubicBezTo>
                      <a:pt x="1432819" y="2731"/>
                      <a:pt x="1428829" y="0"/>
                      <a:pt x="1424383" y="0"/>
                    </a:cubicBezTo>
                    <a:close/>
                  </a:path>
                </a:pathLst>
              </a:custGeom>
              <a:solidFill>
                <a:srgbClr val="09B6D5">
                  <a:alpha val="29804"/>
                </a:srgbClr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88900" y="-66675"/>
                <a:ext cx="1291323" cy="252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6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382834" y="310831"/>
              <a:ext cx="6671768" cy="556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6"/>
                </a:lnSpc>
                <a:spcBef>
                  <a:spcPct val="0"/>
                </a:spcBef>
              </a:pPr>
              <a:r>
                <a:rPr lang="en-US" sz="241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Adaptive Confidence Thresholds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30981" y="1324963"/>
              <a:ext cx="6394332" cy="4303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394694" indent="-197347" lvl="1">
                <a:lnSpc>
                  <a:spcPts val="2559"/>
                </a:lnSpc>
                <a:buFont typeface="Arial"/>
                <a:buChar char="•"/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Large Parts (Bolts): Higher threshold (0.50) to avoid false positives</a:t>
              </a:r>
            </a:p>
            <a:p>
              <a:pPr algn="just">
                <a:lnSpc>
                  <a:spcPts val="2559"/>
                </a:lnSpc>
              </a:pPr>
            </a:p>
            <a:p>
              <a:pPr algn="just" marL="394694" indent="-197347" lvl="1">
                <a:lnSpc>
                  <a:spcPts val="2559"/>
                </a:lnSpc>
                <a:buFont typeface="Arial"/>
                <a:buChar char="•"/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Medium Parts (Locating Pins, Nuts): Medium threshold (0.35) for balance</a:t>
              </a:r>
            </a:p>
            <a:p>
              <a:pPr algn="just">
                <a:lnSpc>
                  <a:spcPts val="2559"/>
                </a:lnSpc>
              </a:pPr>
            </a:p>
            <a:p>
              <a:pPr algn="just" marL="394694" indent="-197347" lvl="1">
                <a:lnSpc>
                  <a:spcPts val="2559"/>
                </a:lnSpc>
                <a:buFont typeface="Arial"/>
                <a:buChar char="•"/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Small Parts (Washers): Lower threshold (0.15) to prevent missing occluded objects</a:t>
              </a:r>
            </a:p>
            <a:p>
              <a:pPr algn="just">
                <a:lnSpc>
                  <a:spcPts val="25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342497" y="3107550"/>
            <a:ext cx="5578078" cy="5068039"/>
            <a:chOff x="0" y="0"/>
            <a:chExt cx="7437437" cy="6757385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7437437" cy="6757385"/>
              <a:chOff x="0" y="0"/>
              <a:chExt cx="1469123" cy="1334792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469123" cy="1334792"/>
              </a:xfrm>
              <a:custGeom>
                <a:avLst/>
                <a:gdLst/>
                <a:ahLst/>
                <a:cxnLst/>
                <a:rect r="r" b="b" t="t" l="l"/>
                <a:pathLst>
                  <a:path h="1334792" w="1469123">
                    <a:moveTo>
                      <a:pt x="27758" y="0"/>
                    </a:moveTo>
                    <a:lnTo>
                      <a:pt x="1441365" y="0"/>
                    </a:lnTo>
                    <a:cubicBezTo>
                      <a:pt x="1456696" y="0"/>
                      <a:pt x="1469123" y="12428"/>
                      <a:pt x="1469123" y="27758"/>
                    </a:cubicBezTo>
                    <a:lnTo>
                      <a:pt x="1469123" y="1307034"/>
                    </a:lnTo>
                    <a:cubicBezTo>
                      <a:pt x="1469123" y="1322364"/>
                      <a:pt x="1456696" y="1334792"/>
                      <a:pt x="1441365" y="1334792"/>
                    </a:cubicBezTo>
                    <a:lnTo>
                      <a:pt x="27758" y="1334792"/>
                    </a:lnTo>
                    <a:cubicBezTo>
                      <a:pt x="12428" y="1334792"/>
                      <a:pt x="0" y="1322364"/>
                      <a:pt x="0" y="1307034"/>
                    </a:cubicBezTo>
                    <a:lnTo>
                      <a:pt x="0" y="27758"/>
                    </a:lnTo>
                    <a:cubicBezTo>
                      <a:pt x="0" y="12428"/>
                      <a:pt x="12428" y="0"/>
                      <a:pt x="27758" y="0"/>
                    </a:cubicBezTo>
                    <a:close/>
                  </a:path>
                </a:pathLst>
              </a:custGeom>
              <a:solidFill>
                <a:srgbClr val="B3C8D0">
                  <a:alpha val="49804"/>
                </a:srgbClr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66675"/>
                <a:ext cx="1469123" cy="14014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6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577884" y="1540863"/>
              <a:ext cx="6394332" cy="51673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9"/>
                </a:lnSpc>
              </a:pPr>
              <a:r>
                <a:rPr lang="en-US" sz="182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•</a:t>
              </a: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Process: Take median count across 3 TTA views</a:t>
              </a:r>
            </a:p>
            <a:p>
              <a:pPr algn="just">
                <a:lnSpc>
                  <a:spcPts val="2559"/>
                </a:lnSpc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Predictions → Median</a:t>
              </a:r>
            </a:p>
            <a:p>
              <a:pPr algn="just">
                <a:lnSpc>
                  <a:spcPts val="2559"/>
                </a:lnSpc>
              </a:pPr>
            </a:p>
            <a:p>
              <a:pPr algn="just">
                <a:lnSpc>
                  <a:spcPts val="2559"/>
                </a:lnSpc>
              </a:pPr>
              <a:r>
                <a:rPr lang="en-US" sz="182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•</a:t>
              </a: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Advantage: Filters outliers while preserving consensus (better than mean or max)</a:t>
              </a:r>
            </a:p>
            <a:p>
              <a:pPr algn="just">
                <a:lnSpc>
                  <a:spcPts val="2559"/>
                </a:lnSpc>
              </a:pPr>
            </a:p>
            <a:p>
              <a:pPr algn="just">
                <a:lnSpc>
                  <a:spcPts val="2559"/>
                </a:lnSpc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Example :</a:t>
              </a:r>
            </a:p>
            <a:p>
              <a:pPr algn="just">
                <a:lnSpc>
                  <a:spcPts val="2559"/>
                </a:lnSpc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Median([4, 3, 4]) = 4 ✓ (Correct)</a:t>
              </a:r>
            </a:p>
            <a:p>
              <a:pPr algn="just">
                <a:lnSpc>
                  <a:spcPts val="2559"/>
                </a:lnSpc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Mean([4, 3, 4]) = 3.67 X (Wrong)</a:t>
              </a:r>
            </a:p>
            <a:p>
              <a:pPr algn="just">
                <a:lnSpc>
                  <a:spcPts val="2559"/>
                </a:lnSpc>
                <a:spcBef>
                  <a:spcPct val="0"/>
                </a:spcBef>
              </a:pPr>
            </a:p>
          </p:txBody>
        </p:sp>
        <p:grpSp>
          <p:nvGrpSpPr>
            <p:cNvPr name="Group 34" id="34"/>
            <p:cNvGrpSpPr/>
            <p:nvPr/>
          </p:nvGrpSpPr>
          <p:grpSpPr>
            <a:xfrm rot="0">
              <a:off x="0" y="164148"/>
              <a:ext cx="7437437" cy="940399"/>
              <a:chOff x="0" y="0"/>
              <a:chExt cx="1469123" cy="185758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16982" y="0"/>
                <a:ext cx="1435159" cy="185758"/>
              </a:xfrm>
              <a:custGeom>
                <a:avLst/>
                <a:gdLst/>
                <a:ahLst/>
                <a:cxnLst/>
                <a:rect r="r" b="b" t="t" l="l"/>
                <a:pathLst>
                  <a:path h="185758" w="1435159">
                    <a:moveTo>
                      <a:pt x="1424383" y="0"/>
                    </a:moveTo>
                    <a:lnTo>
                      <a:pt x="10776" y="0"/>
                    </a:lnTo>
                    <a:cubicBezTo>
                      <a:pt x="6330" y="0"/>
                      <a:pt x="2340" y="2731"/>
                      <a:pt x="731" y="6876"/>
                    </a:cubicBezTo>
                    <a:cubicBezTo>
                      <a:pt x="-878" y="11021"/>
                      <a:pt x="224" y="15729"/>
                      <a:pt x="3506" y="18729"/>
                    </a:cubicBezTo>
                    <a:lnTo>
                      <a:pt x="64130" y="74150"/>
                    </a:lnTo>
                    <a:cubicBezTo>
                      <a:pt x="69389" y="78957"/>
                      <a:pt x="72384" y="85754"/>
                      <a:pt x="72384" y="92879"/>
                    </a:cubicBezTo>
                    <a:cubicBezTo>
                      <a:pt x="72384" y="100004"/>
                      <a:pt x="69389" y="106801"/>
                      <a:pt x="64130" y="111608"/>
                    </a:cubicBezTo>
                    <a:lnTo>
                      <a:pt x="3506" y="167029"/>
                    </a:lnTo>
                    <a:cubicBezTo>
                      <a:pt x="224" y="170029"/>
                      <a:pt x="-878" y="174737"/>
                      <a:pt x="731" y="178882"/>
                    </a:cubicBezTo>
                    <a:cubicBezTo>
                      <a:pt x="2340" y="183027"/>
                      <a:pt x="6330" y="185758"/>
                      <a:pt x="10776" y="185758"/>
                    </a:cubicBezTo>
                    <a:lnTo>
                      <a:pt x="1424383" y="185758"/>
                    </a:lnTo>
                    <a:cubicBezTo>
                      <a:pt x="1428829" y="185758"/>
                      <a:pt x="1432819" y="183027"/>
                      <a:pt x="1434428" y="178882"/>
                    </a:cubicBezTo>
                    <a:cubicBezTo>
                      <a:pt x="1436038" y="174737"/>
                      <a:pt x="1434935" y="170029"/>
                      <a:pt x="1431654" y="167029"/>
                    </a:cubicBezTo>
                    <a:lnTo>
                      <a:pt x="1371029" y="111608"/>
                    </a:lnTo>
                    <a:cubicBezTo>
                      <a:pt x="1365770" y="106801"/>
                      <a:pt x="1362775" y="100004"/>
                      <a:pt x="1362775" y="92879"/>
                    </a:cubicBezTo>
                    <a:cubicBezTo>
                      <a:pt x="1362775" y="85754"/>
                      <a:pt x="1365770" y="78957"/>
                      <a:pt x="1371029" y="74150"/>
                    </a:cubicBezTo>
                    <a:lnTo>
                      <a:pt x="1431654" y="18729"/>
                    </a:lnTo>
                    <a:cubicBezTo>
                      <a:pt x="1434935" y="15729"/>
                      <a:pt x="1436038" y="11021"/>
                      <a:pt x="1434428" y="6876"/>
                    </a:cubicBezTo>
                    <a:cubicBezTo>
                      <a:pt x="1432819" y="2731"/>
                      <a:pt x="1428829" y="0"/>
                      <a:pt x="1424383" y="0"/>
                    </a:cubicBezTo>
                    <a:close/>
                  </a:path>
                </a:pathLst>
              </a:custGeom>
              <a:solidFill>
                <a:srgbClr val="07183D">
                  <a:alpha val="31765"/>
                </a:srgbClr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88900" y="-66675"/>
                <a:ext cx="1291323" cy="252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6"/>
                  </a:lnSpc>
                </a:pPr>
              </a:p>
            </p:txBody>
          </p:sp>
        </p:grpSp>
        <p:sp>
          <p:nvSpPr>
            <p:cNvPr name="TextBox 37" id="37"/>
            <p:cNvSpPr txBox="true"/>
            <p:nvPr/>
          </p:nvSpPr>
          <p:spPr>
            <a:xfrm rot="0">
              <a:off x="521552" y="310831"/>
              <a:ext cx="6394332" cy="556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6"/>
                </a:lnSpc>
                <a:spcBef>
                  <a:spcPct val="0"/>
                </a:spcBef>
              </a:pPr>
              <a:r>
                <a:rPr lang="en-US" sz="241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Median Voting Aggregation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8770" y="2208466"/>
            <a:ext cx="14632532" cy="7314737"/>
          </a:xfrm>
          <a:custGeom>
            <a:avLst/>
            <a:gdLst/>
            <a:ahLst/>
            <a:cxnLst/>
            <a:rect r="r" b="b" t="t" l="l"/>
            <a:pathLst>
              <a:path h="7314737" w="14632532">
                <a:moveTo>
                  <a:pt x="0" y="0"/>
                </a:moveTo>
                <a:lnTo>
                  <a:pt x="14632533" y="0"/>
                </a:lnTo>
                <a:lnTo>
                  <a:pt x="14632533" y="7314738"/>
                </a:lnTo>
                <a:lnTo>
                  <a:pt x="0" y="731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55" r="0" b="-571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2465" y="1028700"/>
            <a:ext cx="3344385" cy="631774"/>
            <a:chOff x="0" y="0"/>
            <a:chExt cx="4459180" cy="8423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47018" y="202531"/>
              <a:ext cx="3412162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TEAM : SOLID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508144" y="5771483"/>
            <a:ext cx="801707" cy="176601"/>
            <a:chOff x="0" y="0"/>
            <a:chExt cx="2132594" cy="46977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2594" cy="469770"/>
            </a:xfrm>
            <a:custGeom>
              <a:avLst/>
              <a:gdLst/>
              <a:ahLst/>
              <a:cxnLst/>
              <a:rect r="r" b="b" t="t" l="l"/>
              <a:pathLst>
                <a:path h="469770" w="2132594">
                  <a:moveTo>
                    <a:pt x="2132594" y="234885"/>
                  </a:moveTo>
                  <a:lnTo>
                    <a:pt x="1726194" y="0"/>
                  </a:lnTo>
                  <a:lnTo>
                    <a:pt x="1726194" y="203200"/>
                  </a:lnTo>
                  <a:lnTo>
                    <a:pt x="0" y="203200"/>
                  </a:lnTo>
                  <a:lnTo>
                    <a:pt x="0" y="266570"/>
                  </a:lnTo>
                  <a:lnTo>
                    <a:pt x="1726194" y="266570"/>
                  </a:lnTo>
                  <a:lnTo>
                    <a:pt x="1726194" y="469770"/>
                  </a:lnTo>
                  <a:lnTo>
                    <a:pt x="2132594" y="23488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36525"/>
              <a:ext cx="2030994" cy="130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6"/>
                </a:lnSpc>
              </a:pPr>
            </a:p>
          </p:txBody>
        </p:sp>
      </p:grpSp>
      <p:graphicFrame>
        <p:nvGraphicFramePr>
          <p:cNvPr name="Object 9" id="9"/>
          <p:cNvGraphicFramePr/>
          <p:nvPr/>
        </p:nvGraphicFramePr>
        <p:xfrm>
          <a:off x="12076609" y="6431612"/>
          <a:ext cx="5657850" cy="3771900"/>
        </p:xfrm>
        <a:graphic>
          <a:graphicData uri="http://schemas.openxmlformats.org/presentationml/2006/ole">
            <p:oleObj imgW="6781800" imgH="4902200" r:id="rId6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10" id="10"/>
          <p:cNvGrpSpPr/>
          <p:nvPr/>
        </p:nvGrpSpPr>
        <p:grpSpPr>
          <a:xfrm rot="0">
            <a:off x="8057797" y="8767314"/>
            <a:ext cx="3546715" cy="587142"/>
            <a:chOff x="0" y="0"/>
            <a:chExt cx="934114" cy="1546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4114" cy="154638"/>
            </a:xfrm>
            <a:custGeom>
              <a:avLst/>
              <a:gdLst/>
              <a:ahLst/>
              <a:cxnLst/>
              <a:rect r="r" b="b" t="t" l="l"/>
              <a:pathLst>
                <a:path h="154638" w="934114">
                  <a:moveTo>
                    <a:pt x="37108" y="0"/>
                  </a:moveTo>
                  <a:lnTo>
                    <a:pt x="897006" y="0"/>
                  </a:lnTo>
                  <a:cubicBezTo>
                    <a:pt x="906848" y="0"/>
                    <a:pt x="916286" y="3910"/>
                    <a:pt x="923245" y="10869"/>
                  </a:cubicBezTo>
                  <a:cubicBezTo>
                    <a:pt x="930204" y="17828"/>
                    <a:pt x="934114" y="27267"/>
                    <a:pt x="934114" y="37108"/>
                  </a:cubicBezTo>
                  <a:lnTo>
                    <a:pt x="934114" y="117530"/>
                  </a:lnTo>
                  <a:cubicBezTo>
                    <a:pt x="934114" y="127372"/>
                    <a:pt x="930204" y="136810"/>
                    <a:pt x="923245" y="143769"/>
                  </a:cubicBezTo>
                  <a:cubicBezTo>
                    <a:pt x="916286" y="150729"/>
                    <a:pt x="906848" y="154638"/>
                    <a:pt x="897006" y="154638"/>
                  </a:cubicBezTo>
                  <a:lnTo>
                    <a:pt x="37108" y="154638"/>
                  </a:lnTo>
                  <a:cubicBezTo>
                    <a:pt x="27267" y="154638"/>
                    <a:pt x="17828" y="150729"/>
                    <a:pt x="10869" y="143769"/>
                  </a:cubicBezTo>
                  <a:cubicBezTo>
                    <a:pt x="3910" y="136810"/>
                    <a:pt x="0" y="127372"/>
                    <a:pt x="0" y="117530"/>
                  </a:cubicBezTo>
                  <a:lnTo>
                    <a:pt x="0" y="37108"/>
                  </a:lnTo>
                  <a:cubicBezTo>
                    <a:pt x="0" y="27267"/>
                    <a:pt x="3910" y="17828"/>
                    <a:pt x="10869" y="10869"/>
                  </a:cubicBezTo>
                  <a:cubicBezTo>
                    <a:pt x="17828" y="3910"/>
                    <a:pt x="27267" y="0"/>
                    <a:pt x="37108" y="0"/>
                  </a:cubicBezTo>
                  <a:close/>
                </a:path>
              </a:pathLst>
            </a:custGeom>
            <a:solidFill>
              <a:srgbClr val="54648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934114" cy="2213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109332" y="364194"/>
            <a:ext cx="8069337" cy="1701896"/>
            <a:chOff x="0" y="0"/>
            <a:chExt cx="10759116" cy="22691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59116" cy="2269195"/>
            </a:xfrm>
            <a:custGeom>
              <a:avLst/>
              <a:gdLst/>
              <a:ahLst/>
              <a:cxnLst/>
              <a:rect r="r" b="b" t="t" l="l"/>
              <a:pathLst>
                <a:path h="2269195" w="10759116">
                  <a:moveTo>
                    <a:pt x="0" y="0"/>
                  </a:moveTo>
                  <a:lnTo>
                    <a:pt x="10759116" y="0"/>
                  </a:lnTo>
                  <a:lnTo>
                    <a:pt x="10759116" y="2269195"/>
                  </a:lnTo>
                  <a:lnTo>
                    <a:pt x="0" y="22691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388185" y="645394"/>
              <a:ext cx="9982746" cy="1238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51"/>
                </a:lnSpc>
              </a:pPr>
              <a:r>
                <a:rPr lang="en-US" b="true" sz="6399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Model Architecture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6421303" y="800264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15290" y="8810615"/>
            <a:ext cx="3231728" cy="433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6"/>
              </a:lnSpc>
              <a:spcBef>
                <a:spcPct val="0"/>
              </a:spcBef>
            </a:pPr>
            <a:r>
              <a:rPr lang="en-US" sz="24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YOLO Version 8 Small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68979" y="127945"/>
            <a:ext cx="10323592" cy="10323592"/>
          </a:xfrm>
          <a:custGeom>
            <a:avLst/>
            <a:gdLst/>
            <a:ahLst/>
            <a:cxnLst/>
            <a:rect r="r" b="b" t="t" l="l"/>
            <a:pathLst>
              <a:path h="10323592" w="10323592">
                <a:moveTo>
                  <a:pt x="0" y="0"/>
                </a:moveTo>
                <a:lnTo>
                  <a:pt x="10323592" y="0"/>
                </a:lnTo>
                <a:lnTo>
                  <a:pt x="10323592" y="10323592"/>
                </a:lnTo>
                <a:lnTo>
                  <a:pt x="0" y="10323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61778" y="2057400"/>
            <a:ext cx="3970782" cy="8229600"/>
          </a:xfrm>
          <a:custGeom>
            <a:avLst/>
            <a:gdLst/>
            <a:ahLst/>
            <a:cxnLst/>
            <a:rect r="r" b="b" t="t" l="l"/>
            <a:pathLst>
              <a:path h="8229600" w="3970782">
                <a:moveTo>
                  <a:pt x="0" y="0"/>
                </a:moveTo>
                <a:lnTo>
                  <a:pt x="3970782" y="0"/>
                </a:lnTo>
                <a:lnTo>
                  <a:pt x="3970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608243" y="-2480298"/>
            <a:ext cx="5216487" cy="5216487"/>
          </a:xfrm>
          <a:custGeom>
            <a:avLst/>
            <a:gdLst/>
            <a:ahLst/>
            <a:cxnLst/>
            <a:rect r="r" b="b" t="t" l="l"/>
            <a:pathLst>
              <a:path h="5216487" w="5216487">
                <a:moveTo>
                  <a:pt x="0" y="0"/>
                </a:moveTo>
                <a:lnTo>
                  <a:pt x="5216486" y="0"/>
                </a:lnTo>
                <a:lnTo>
                  <a:pt x="5216486" y="5216487"/>
                </a:lnTo>
                <a:lnTo>
                  <a:pt x="0" y="5216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1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2465" y="1028700"/>
            <a:ext cx="3344385" cy="631774"/>
            <a:chOff x="0" y="0"/>
            <a:chExt cx="4459180" cy="842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047018" y="202531"/>
              <a:ext cx="3412162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TEAM : SOLID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919678" y="915772"/>
            <a:ext cx="9978601" cy="914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1"/>
              </a:lnSpc>
            </a:pPr>
            <a:r>
              <a:rPr lang="en-US" b="true" sz="639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Architecture Comparison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18271" y="2736189"/>
            <a:ext cx="16541029" cy="6119054"/>
            <a:chOff x="0" y="0"/>
            <a:chExt cx="22054705" cy="8158738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2876956"/>
              <a:ext cx="10263280" cy="2220995"/>
              <a:chOff x="0" y="0"/>
              <a:chExt cx="2027315" cy="43871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027315" cy="438715"/>
              </a:xfrm>
              <a:custGeom>
                <a:avLst/>
                <a:gdLst/>
                <a:ahLst/>
                <a:cxnLst/>
                <a:rect r="r" b="b" t="t" l="l"/>
                <a:pathLst>
                  <a:path h="438715" w="2027315">
                    <a:moveTo>
                      <a:pt x="17098" y="0"/>
                    </a:moveTo>
                    <a:lnTo>
                      <a:pt x="2010216" y="0"/>
                    </a:lnTo>
                    <a:cubicBezTo>
                      <a:pt x="2014751" y="0"/>
                      <a:pt x="2019100" y="1801"/>
                      <a:pt x="2022307" y="5008"/>
                    </a:cubicBezTo>
                    <a:cubicBezTo>
                      <a:pt x="2025513" y="8214"/>
                      <a:pt x="2027315" y="12563"/>
                      <a:pt x="2027315" y="17098"/>
                    </a:cubicBezTo>
                    <a:lnTo>
                      <a:pt x="2027315" y="421617"/>
                    </a:lnTo>
                    <a:cubicBezTo>
                      <a:pt x="2027315" y="426152"/>
                      <a:pt x="2025513" y="430501"/>
                      <a:pt x="2022307" y="433707"/>
                    </a:cubicBezTo>
                    <a:cubicBezTo>
                      <a:pt x="2019100" y="436914"/>
                      <a:pt x="2014751" y="438715"/>
                      <a:pt x="2010216" y="438715"/>
                    </a:cubicBezTo>
                    <a:lnTo>
                      <a:pt x="17098" y="438715"/>
                    </a:lnTo>
                    <a:cubicBezTo>
                      <a:pt x="12563" y="438715"/>
                      <a:pt x="8214" y="436914"/>
                      <a:pt x="5008" y="433707"/>
                    </a:cubicBezTo>
                    <a:cubicBezTo>
                      <a:pt x="1801" y="430501"/>
                      <a:pt x="0" y="426152"/>
                      <a:pt x="0" y="421617"/>
                    </a:cubicBezTo>
                    <a:lnTo>
                      <a:pt x="0" y="17098"/>
                    </a:lnTo>
                    <a:cubicBezTo>
                      <a:pt x="0" y="12563"/>
                      <a:pt x="1801" y="8214"/>
                      <a:pt x="5008" y="5008"/>
                    </a:cubicBezTo>
                    <a:cubicBezTo>
                      <a:pt x="8214" y="1801"/>
                      <a:pt x="12563" y="0"/>
                      <a:pt x="17098" y="0"/>
                    </a:cubicBezTo>
                    <a:close/>
                  </a:path>
                </a:pathLst>
              </a:custGeom>
              <a:solidFill>
                <a:srgbClr val="1E323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2027315" cy="4672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75752" y="2977589"/>
              <a:ext cx="3911203" cy="58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526"/>
                </a:lnSpc>
                <a:spcBef>
                  <a:spcPct val="0"/>
                </a:spcBef>
              </a:pPr>
              <a:r>
                <a:rPr lang="en-US" sz="2518">
                  <a:solidFill>
                    <a:srgbClr val="09B6D5"/>
                  </a:solidFill>
                  <a:latin typeface="Poppins"/>
                  <a:ea typeface="Poppins"/>
                  <a:cs typeface="Poppins"/>
                  <a:sym typeface="Poppins"/>
                </a:rPr>
                <a:t>YOLOv8m Base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75752" y="3730701"/>
              <a:ext cx="9709547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Image →  YOLOv8m → Boxes → Count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10838" y="4404862"/>
              <a:ext cx="2739430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F7D809"/>
                  </a:solidFill>
                  <a:latin typeface="Poppins"/>
                  <a:ea typeface="Poppins"/>
                  <a:cs typeface="Poppins"/>
                  <a:sym typeface="Poppins"/>
                </a:rPr>
                <a:t>Breakthrough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275752" y="4458837"/>
              <a:ext cx="425001" cy="405079"/>
              <a:chOff x="0" y="0"/>
              <a:chExt cx="812800" cy="7747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774700"/>
              </a:xfrm>
              <a:custGeom>
                <a:avLst/>
                <a:gdLst/>
                <a:ahLst/>
                <a:cxnLst/>
                <a:rect r="r" b="b" t="t" l="l"/>
                <a:pathLst>
                  <a:path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7D809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228600" y="200025"/>
                <a:ext cx="355600" cy="409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6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7282972" y="3020134"/>
              <a:ext cx="2676927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F78209"/>
                  </a:solidFill>
                  <a:latin typeface="Poppins"/>
                  <a:ea typeface="Poppins"/>
                  <a:cs typeface="Poppins"/>
                  <a:sym typeface="Poppins"/>
                </a:rPr>
                <a:t>Score : 0.9986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953743" y="4404862"/>
              <a:ext cx="6006155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F78209"/>
                  </a:solidFill>
                  <a:latin typeface="Poppins"/>
                  <a:ea typeface="Poppins"/>
                  <a:cs typeface="Poppins"/>
                  <a:sym typeface="Poppins"/>
                </a:rPr>
                <a:t>Issue : Pre-Trained on COCO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0" y="0"/>
              <a:ext cx="10263280" cy="2220995"/>
              <a:chOff x="0" y="0"/>
              <a:chExt cx="2027315" cy="43871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027315" cy="438715"/>
              </a:xfrm>
              <a:custGeom>
                <a:avLst/>
                <a:gdLst/>
                <a:ahLst/>
                <a:cxnLst/>
                <a:rect r="r" b="b" t="t" l="l"/>
                <a:pathLst>
                  <a:path h="438715" w="2027315">
                    <a:moveTo>
                      <a:pt x="17098" y="0"/>
                    </a:moveTo>
                    <a:lnTo>
                      <a:pt x="2010216" y="0"/>
                    </a:lnTo>
                    <a:cubicBezTo>
                      <a:pt x="2014751" y="0"/>
                      <a:pt x="2019100" y="1801"/>
                      <a:pt x="2022307" y="5008"/>
                    </a:cubicBezTo>
                    <a:cubicBezTo>
                      <a:pt x="2025513" y="8214"/>
                      <a:pt x="2027315" y="12563"/>
                      <a:pt x="2027315" y="17098"/>
                    </a:cubicBezTo>
                    <a:lnTo>
                      <a:pt x="2027315" y="421617"/>
                    </a:lnTo>
                    <a:cubicBezTo>
                      <a:pt x="2027315" y="426152"/>
                      <a:pt x="2025513" y="430501"/>
                      <a:pt x="2022307" y="433707"/>
                    </a:cubicBezTo>
                    <a:cubicBezTo>
                      <a:pt x="2019100" y="436914"/>
                      <a:pt x="2014751" y="438715"/>
                      <a:pt x="2010216" y="438715"/>
                    </a:cubicBezTo>
                    <a:lnTo>
                      <a:pt x="17098" y="438715"/>
                    </a:lnTo>
                    <a:cubicBezTo>
                      <a:pt x="12563" y="438715"/>
                      <a:pt x="8214" y="436914"/>
                      <a:pt x="5008" y="433707"/>
                    </a:cubicBezTo>
                    <a:cubicBezTo>
                      <a:pt x="1801" y="430501"/>
                      <a:pt x="0" y="426152"/>
                      <a:pt x="0" y="421617"/>
                    </a:cubicBezTo>
                    <a:lnTo>
                      <a:pt x="0" y="17098"/>
                    </a:lnTo>
                    <a:cubicBezTo>
                      <a:pt x="0" y="12563"/>
                      <a:pt x="1801" y="8214"/>
                      <a:pt x="5008" y="5008"/>
                    </a:cubicBezTo>
                    <a:cubicBezTo>
                      <a:pt x="8214" y="1801"/>
                      <a:pt x="12563" y="0"/>
                      <a:pt x="17098" y="0"/>
                    </a:cubicBezTo>
                    <a:close/>
                  </a:path>
                </a:pathLst>
              </a:custGeom>
              <a:solidFill>
                <a:srgbClr val="1E323C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28575"/>
                <a:ext cx="2027315" cy="4672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275752" y="100633"/>
              <a:ext cx="3911203" cy="58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526"/>
                </a:lnSpc>
                <a:spcBef>
                  <a:spcPct val="0"/>
                </a:spcBef>
              </a:pPr>
              <a:r>
                <a:rPr lang="en-US" sz="2518" strike="noStrike" u="none">
                  <a:solidFill>
                    <a:srgbClr val="09B6D5"/>
                  </a:solidFill>
                  <a:latin typeface="Poppins"/>
                  <a:ea typeface="Poppins"/>
                  <a:cs typeface="Poppins"/>
                  <a:sym typeface="Poppins"/>
                </a:rPr>
                <a:t>ResNet Regres</a:t>
              </a:r>
              <a:r>
                <a:rPr lang="en-US" sz="2518" strike="noStrike" u="none">
                  <a:solidFill>
                    <a:srgbClr val="09B6D5"/>
                  </a:solidFill>
                  <a:latin typeface="Poppins"/>
                  <a:ea typeface="Poppins"/>
                  <a:cs typeface="Poppins"/>
                  <a:sym typeface="Poppins"/>
                </a:rPr>
                <a:t>sion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75752" y="853746"/>
              <a:ext cx="9709547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Image →  ResNet50 → FC(4) → [bolt,nut,pin,washer]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696538" y="1592715"/>
              <a:ext cx="2739430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EE0E0E"/>
                  </a:solidFill>
                  <a:latin typeface="Poppins"/>
                  <a:ea typeface="Poppins"/>
                  <a:cs typeface="Poppins"/>
                  <a:sym typeface="Poppins"/>
                </a:rPr>
                <a:t>No localization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82228" y="1524981"/>
              <a:ext cx="285948" cy="628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806"/>
                </a:lnSpc>
                <a:spcBef>
                  <a:spcPct val="0"/>
                </a:spcBef>
              </a:pPr>
              <a:r>
                <a:rPr lang="en-US" sz="2718">
                  <a:solidFill>
                    <a:srgbClr val="EE0E0E"/>
                  </a:solidFill>
                  <a:latin typeface="Poppins"/>
                  <a:ea typeface="Poppins"/>
                  <a:cs typeface="Poppins"/>
                  <a:sym typeface="Poppins"/>
                </a:rPr>
                <a:t>X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3953743" y="1592715"/>
              <a:ext cx="6006155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F78209"/>
                  </a:solidFill>
                  <a:latin typeface="Poppins"/>
                  <a:ea typeface="Poppins"/>
                  <a:cs typeface="Poppins"/>
                  <a:sym typeface="Poppins"/>
                </a:rPr>
                <a:t>Issue : Pre-Trained on ImageNet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7282972" y="143178"/>
              <a:ext cx="2676927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EE0E0E"/>
                  </a:solidFill>
                  <a:latin typeface="Poppins"/>
                  <a:ea typeface="Poppins"/>
                  <a:cs typeface="Poppins"/>
                  <a:sym typeface="Poppins"/>
                </a:rPr>
                <a:t>Score : 0.9750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11791425" y="0"/>
              <a:ext cx="10263280" cy="2220995"/>
              <a:chOff x="0" y="0"/>
              <a:chExt cx="2027315" cy="438715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2027315" cy="438715"/>
              </a:xfrm>
              <a:custGeom>
                <a:avLst/>
                <a:gdLst/>
                <a:ahLst/>
                <a:cxnLst/>
                <a:rect r="r" b="b" t="t" l="l"/>
                <a:pathLst>
                  <a:path h="438715" w="2027315">
                    <a:moveTo>
                      <a:pt x="17098" y="0"/>
                    </a:moveTo>
                    <a:lnTo>
                      <a:pt x="2010216" y="0"/>
                    </a:lnTo>
                    <a:cubicBezTo>
                      <a:pt x="2014751" y="0"/>
                      <a:pt x="2019100" y="1801"/>
                      <a:pt x="2022307" y="5008"/>
                    </a:cubicBezTo>
                    <a:cubicBezTo>
                      <a:pt x="2025513" y="8214"/>
                      <a:pt x="2027315" y="12563"/>
                      <a:pt x="2027315" y="17098"/>
                    </a:cubicBezTo>
                    <a:lnTo>
                      <a:pt x="2027315" y="421617"/>
                    </a:lnTo>
                    <a:cubicBezTo>
                      <a:pt x="2027315" y="426152"/>
                      <a:pt x="2025513" y="430501"/>
                      <a:pt x="2022307" y="433707"/>
                    </a:cubicBezTo>
                    <a:cubicBezTo>
                      <a:pt x="2019100" y="436914"/>
                      <a:pt x="2014751" y="438715"/>
                      <a:pt x="2010216" y="438715"/>
                    </a:cubicBezTo>
                    <a:lnTo>
                      <a:pt x="17098" y="438715"/>
                    </a:lnTo>
                    <a:cubicBezTo>
                      <a:pt x="12563" y="438715"/>
                      <a:pt x="8214" y="436914"/>
                      <a:pt x="5008" y="433707"/>
                    </a:cubicBezTo>
                    <a:cubicBezTo>
                      <a:pt x="1801" y="430501"/>
                      <a:pt x="0" y="426152"/>
                      <a:pt x="0" y="421617"/>
                    </a:cubicBezTo>
                    <a:lnTo>
                      <a:pt x="0" y="17098"/>
                    </a:lnTo>
                    <a:cubicBezTo>
                      <a:pt x="0" y="12563"/>
                      <a:pt x="1801" y="8214"/>
                      <a:pt x="5008" y="5008"/>
                    </a:cubicBezTo>
                    <a:cubicBezTo>
                      <a:pt x="8214" y="1801"/>
                      <a:pt x="12563" y="0"/>
                      <a:pt x="17098" y="0"/>
                    </a:cubicBezTo>
                    <a:close/>
                  </a:path>
                </a:pathLst>
              </a:custGeom>
              <a:solidFill>
                <a:srgbClr val="1E323C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28575"/>
                <a:ext cx="2027315" cy="4672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12067177" y="100633"/>
              <a:ext cx="7049347" cy="58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526"/>
                </a:lnSpc>
                <a:spcBef>
                  <a:spcPct val="0"/>
                </a:spcBef>
              </a:pPr>
              <a:r>
                <a:rPr lang="en-US" sz="2518" strike="noStrike" u="none">
                  <a:solidFill>
                    <a:srgbClr val="09B6D5"/>
                  </a:solidFill>
                  <a:latin typeface="Poppins"/>
                  <a:ea typeface="Poppins"/>
                  <a:cs typeface="Poppins"/>
                  <a:sym typeface="Poppins"/>
                </a:rPr>
                <a:t>ResNet Multi-Head Classification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2067177" y="853746"/>
              <a:ext cx="9709547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Image →  ResNet50 → 4xFC → 4xArgmax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12360963" y="1592715"/>
              <a:ext cx="2739430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EE7607"/>
                  </a:solidFill>
                  <a:latin typeface="Poppins"/>
                  <a:ea typeface="Poppins"/>
                  <a:cs typeface="Poppins"/>
                  <a:sym typeface="Poppins"/>
                </a:rPr>
                <a:t>Overlap issues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2067177" y="1524981"/>
              <a:ext cx="137220" cy="628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806"/>
                </a:lnSpc>
                <a:spcBef>
                  <a:spcPct val="0"/>
                </a:spcBef>
              </a:pPr>
              <a:r>
                <a:rPr lang="en-US" sz="2718">
                  <a:solidFill>
                    <a:srgbClr val="EE7607"/>
                  </a:solidFill>
                  <a:latin typeface="Poppins"/>
                  <a:ea typeface="Poppins"/>
                  <a:cs typeface="Poppins"/>
                  <a:sym typeface="Poppins"/>
                </a:rPr>
                <a:t>!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15621093" y="1592715"/>
              <a:ext cx="6006155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F78209"/>
                  </a:solidFill>
                  <a:latin typeface="Poppins"/>
                  <a:ea typeface="Poppins"/>
                  <a:cs typeface="Poppins"/>
                  <a:sym typeface="Poppins"/>
                </a:rPr>
                <a:t>Issue : Pre-Trained on ImageNet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19099797" y="143178"/>
              <a:ext cx="2676927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F78209"/>
                  </a:solidFill>
                  <a:latin typeface="Poppins"/>
                  <a:ea typeface="Poppins"/>
                  <a:cs typeface="Poppins"/>
                  <a:sym typeface="Poppins"/>
                </a:rPr>
                <a:t>Score : 0.9921</a:t>
              </a:r>
            </a:p>
          </p:txBody>
        </p:sp>
        <p:grpSp>
          <p:nvGrpSpPr>
            <p:cNvPr name="Group 40" id="40"/>
            <p:cNvGrpSpPr/>
            <p:nvPr/>
          </p:nvGrpSpPr>
          <p:grpSpPr>
            <a:xfrm rot="0">
              <a:off x="11791425" y="2876956"/>
              <a:ext cx="10263280" cy="2220995"/>
              <a:chOff x="0" y="0"/>
              <a:chExt cx="2027315" cy="43871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2027315" cy="438715"/>
              </a:xfrm>
              <a:custGeom>
                <a:avLst/>
                <a:gdLst/>
                <a:ahLst/>
                <a:cxnLst/>
                <a:rect r="r" b="b" t="t" l="l"/>
                <a:pathLst>
                  <a:path h="438715" w="2027315">
                    <a:moveTo>
                      <a:pt x="17098" y="0"/>
                    </a:moveTo>
                    <a:lnTo>
                      <a:pt x="2010216" y="0"/>
                    </a:lnTo>
                    <a:cubicBezTo>
                      <a:pt x="2014751" y="0"/>
                      <a:pt x="2019100" y="1801"/>
                      <a:pt x="2022307" y="5008"/>
                    </a:cubicBezTo>
                    <a:cubicBezTo>
                      <a:pt x="2025513" y="8214"/>
                      <a:pt x="2027315" y="12563"/>
                      <a:pt x="2027315" y="17098"/>
                    </a:cubicBezTo>
                    <a:lnTo>
                      <a:pt x="2027315" y="421617"/>
                    </a:lnTo>
                    <a:cubicBezTo>
                      <a:pt x="2027315" y="426152"/>
                      <a:pt x="2025513" y="430501"/>
                      <a:pt x="2022307" y="433707"/>
                    </a:cubicBezTo>
                    <a:cubicBezTo>
                      <a:pt x="2019100" y="436914"/>
                      <a:pt x="2014751" y="438715"/>
                      <a:pt x="2010216" y="438715"/>
                    </a:cubicBezTo>
                    <a:lnTo>
                      <a:pt x="17098" y="438715"/>
                    </a:lnTo>
                    <a:cubicBezTo>
                      <a:pt x="12563" y="438715"/>
                      <a:pt x="8214" y="436914"/>
                      <a:pt x="5008" y="433707"/>
                    </a:cubicBezTo>
                    <a:cubicBezTo>
                      <a:pt x="1801" y="430501"/>
                      <a:pt x="0" y="426152"/>
                      <a:pt x="0" y="421617"/>
                    </a:cubicBezTo>
                    <a:lnTo>
                      <a:pt x="0" y="17098"/>
                    </a:lnTo>
                    <a:cubicBezTo>
                      <a:pt x="0" y="12563"/>
                      <a:pt x="1801" y="8214"/>
                      <a:pt x="5008" y="5008"/>
                    </a:cubicBezTo>
                    <a:cubicBezTo>
                      <a:pt x="8214" y="1801"/>
                      <a:pt x="12563" y="0"/>
                      <a:pt x="17098" y="0"/>
                    </a:cubicBezTo>
                    <a:close/>
                  </a:path>
                </a:pathLst>
              </a:custGeom>
              <a:solidFill>
                <a:srgbClr val="1E323C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28575"/>
                <a:ext cx="2027315" cy="4672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12067177" y="2977589"/>
              <a:ext cx="4327357" cy="58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526"/>
                </a:lnSpc>
                <a:spcBef>
                  <a:spcPct val="0"/>
                </a:spcBef>
              </a:pPr>
              <a:r>
                <a:rPr lang="en-US" sz="2518">
                  <a:solidFill>
                    <a:srgbClr val="09B6D5"/>
                  </a:solidFill>
                  <a:latin typeface="Poppins"/>
                  <a:ea typeface="Poppins"/>
                  <a:cs typeface="Poppins"/>
                  <a:sym typeface="Poppins"/>
                </a:rPr>
                <a:t>YOLOv8m + TTA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12067177" y="3730701"/>
              <a:ext cx="9709547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Image →</a:t>
              </a:r>
              <a:r>
                <a:rPr lang="en-US" sz="2218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YOLOv8m → TTA</a:t>
              </a:r>
              <a:r>
                <a:rPr lang="en-US" sz="2218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→ Coun</a:t>
              </a:r>
              <a:r>
                <a:rPr lang="en-US" sz="2218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12606478" y="4404862"/>
              <a:ext cx="2739430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F7D809"/>
                  </a:solidFill>
                  <a:latin typeface="Poppins"/>
                  <a:ea typeface="Poppins"/>
                  <a:cs typeface="Poppins"/>
                  <a:sym typeface="Poppins"/>
                </a:rPr>
                <a:t>Breakthrough</a:t>
              </a:r>
            </a:p>
          </p:txBody>
        </p:sp>
        <p:grpSp>
          <p:nvGrpSpPr>
            <p:cNvPr name="Group 46" id="46"/>
            <p:cNvGrpSpPr/>
            <p:nvPr/>
          </p:nvGrpSpPr>
          <p:grpSpPr>
            <a:xfrm rot="0">
              <a:off x="12067177" y="4491778"/>
              <a:ext cx="425001" cy="405079"/>
              <a:chOff x="0" y="0"/>
              <a:chExt cx="812800" cy="7747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774700"/>
              </a:xfrm>
              <a:custGeom>
                <a:avLst/>
                <a:gdLst/>
                <a:ahLst/>
                <a:cxnLst/>
                <a:rect r="r" b="b" t="t" l="l"/>
                <a:pathLst>
                  <a:path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7D809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228600" y="200025"/>
                <a:ext cx="355600" cy="4095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6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15752308" y="4404862"/>
              <a:ext cx="6006155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F78209"/>
                  </a:solidFill>
                  <a:latin typeface="Poppins"/>
                  <a:ea typeface="Poppins"/>
                  <a:cs typeface="Poppins"/>
                  <a:sym typeface="Poppins"/>
                </a:rPr>
                <a:t>Issue : Pre-Trained on COCO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19099797" y="3020134"/>
              <a:ext cx="2676927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F78209"/>
                  </a:solidFill>
                  <a:latin typeface="Poppins"/>
                  <a:ea typeface="Poppins"/>
                  <a:cs typeface="Poppins"/>
                  <a:sym typeface="Poppins"/>
                </a:rPr>
                <a:t>Score : 0.9929</a:t>
              </a:r>
            </a:p>
          </p:txBody>
        </p:sp>
        <p:grpSp>
          <p:nvGrpSpPr>
            <p:cNvPr name="Group 51" id="51"/>
            <p:cNvGrpSpPr/>
            <p:nvPr/>
          </p:nvGrpSpPr>
          <p:grpSpPr>
            <a:xfrm rot="0">
              <a:off x="0" y="5937744"/>
              <a:ext cx="10263280" cy="2220995"/>
              <a:chOff x="0" y="0"/>
              <a:chExt cx="2027315" cy="438715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2027315" cy="438715"/>
              </a:xfrm>
              <a:custGeom>
                <a:avLst/>
                <a:gdLst/>
                <a:ahLst/>
                <a:cxnLst/>
                <a:rect r="r" b="b" t="t" l="l"/>
                <a:pathLst>
                  <a:path h="438715" w="2027315">
                    <a:moveTo>
                      <a:pt x="17098" y="0"/>
                    </a:moveTo>
                    <a:lnTo>
                      <a:pt x="2010216" y="0"/>
                    </a:lnTo>
                    <a:cubicBezTo>
                      <a:pt x="2014751" y="0"/>
                      <a:pt x="2019100" y="1801"/>
                      <a:pt x="2022307" y="5008"/>
                    </a:cubicBezTo>
                    <a:cubicBezTo>
                      <a:pt x="2025513" y="8214"/>
                      <a:pt x="2027315" y="12563"/>
                      <a:pt x="2027315" y="17098"/>
                    </a:cubicBezTo>
                    <a:lnTo>
                      <a:pt x="2027315" y="421617"/>
                    </a:lnTo>
                    <a:cubicBezTo>
                      <a:pt x="2027315" y="426152"/>
                      <a:pt x="2025513" y="430501"/>
                      <a:pt x="2022307" y="433707"/>
                    </a:cubicBezTo>
                    <a:cubicBezTo>
                      <a:pt x="2019100" y="436914"/>
                      <a:pt x="2014751" y="438715"/>
                      <a:pt x="2010216" y="438715"/>
                    </a:cubicBezTo>
                    <a:lnTo>
                      <a:pt x="17098" y="438715"/>
                    </a:lnTo>
                    <a:cubicBezTo>
                      <a:pt x="12563" y="438715"/>
                      <a:pt x="8214" y="436914"/>
                      <a:pt x="5008" y="433707"/>
                    </a:cubicBezTo>
                    <a:cubicBezTo>
                      <a:pt x="1801" y="430501"/>
                      <a:pt x="0" y="426152"/>
                      <a:pt x="0" y="421617"/>
                    </a:cubicBezTo>
                    <a:lnTo>
                      <a:pt x="0" y="17098"/>
                    </a:lnTo>
                    <a:cubicBezTo>
                      <a:pt x="0" y="12563"/>
                      <a:pt x="1801" y="8214"/>
                      <a:pt x="5008" y="5008"/>
                    </a:cubicBezTo>
                    <a:cubicBezTo>
                      <a:pt x="8214" y="1801"/>
                      <a:pt x="12563" y="0"/>
                      <a:pt x="17098" y="0"/>
                    </a:cubicBezTo>
                    <a:close/>
                  </a:path>
                </a:pathLst>
              </a:custGeom>
              <a:solidFill>
                <a:srgbClr val="1E323C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28575"/>
                <a:ext cx="2027315" cy="4672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54" id="54"/>
            <p:cNvSpPr/>
            <p:nvPr/>
          </p:nvSpPr>
          <p:spPr>
            <a:xfrm flipH="false" flipV="false" rot="0">
              <a:off x="332869" y="7595825"/>
              <a:ext cx="259965" cy="303569"/>
            </a:xfrm>
            <a:custGeom>
              <a:avLst/>
              <a:gdLst/>
              <a:ahLst/>
              <a:cxnLst/>
              <a:rect r="r" b="b" t="t" l="l"/>
              <a:pathLst>
                <a:path h="303569" w="259965">
                  <a:moveTo>
                    <a:pt x="0" y="0"/>
                  </a:moveTo>
                  <a:lnTo>
                    <a:pt x="259966" y="0"/>
                  </a:lnTo>
                  <a:lnTo>
                    <a:pt x="259966" y="303569"/>
                  </a:lnTo>
                  <a:lnTo>
                    <a:pt x="0" y="303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5" id="55"/>
            <p:cNvSpPr txBox="true"/>
            <p:nvPr/>
          </p:nvSpPr>
          <p:spPr>
            <a:xfrm rot="0">
              <a:off x="275752" y="6038377"/>
              <a:ext cx="5464843" cy="58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526"/>
                </a:lnSpc>
                <a:spcBef>
                  <a:spcPct val="0"/>
                </a:spcBef>
              </a:pPr>
              <a:r>
                <a:rPr lang="en-US" sz="2518">
                  <a:solidFill>
                    <a:srgbClr val="09B6D5"/>
                  </a:solidFill>
                  <a:latin typeface="Poppins"/>
                  <a:ea typeface="Poppins"/>
                  <a:cs typeface="Poppins"/>
                  <a:sym typeface="Poppins"/>
                </a:rPr>
                <a:t>YOLOv8m + TTA + Median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275752" y="6791489"/>
              <a:ext cx="9709547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Image →</a:t>
              </a:r>
              <a:r>
                <a:rPr lang="en-US" sz="2218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YOLOv8m → TTA</a:t>
              </a:r>
              <a:r>
                <a:rPr lang="en-US" sz="2218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→ Coun</a:t>
              </a:r>
              <a:r>
                <a:rPr lang="en-US" sz="2218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</a:p>
          </p:txBody>
        </p:sp>
        <p:sp>
          <p:nvSpPr>
            <p:cNvPr name="TextBox 57" id="57"/>
            <p:cNvSpPr txBox="true"/>
            <p:nvPr/>
          </p:nvSpPr>
          <p:spPr>
            <a:xfrm rot="0">
              <a:off x="713453" y="7465650"/>
              <a:ext cx="2739430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06FA1F"/>
                  </a:solidFill>
                  <a:latin typeface="Poppins"/>
                  <a:ea typeface="Poppins"/>
                  <a:cs typeface="Poppins"/>
                  <a:sym typeface="Poppins"/>
                </a:rPr>
                <a:t>Perfect Score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3953743" y="7465650"/>
              <a:ext cx="6006155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F78209"/>
                  </a:solidFill>
                  <a:latin typeface="Poppins"/>
                  <a:ea typeface="Poppins"/>
                  <a:cs typeface="Poppins"/>
                  <a:sym typeface="Poppins"/>
                </a:rPr>
                <a:t>Issue : Pre-Trained on COCO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7321072" y="6080922"/>
              <a:ext cx="2676927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06FA1F"/>
                  </a:solidFill>
                  <a:latin typeface="Poppins"/>
                  <a:ea typeface="Poppins"/>
                  <a:cs typeface="Poppins"/>
                  <a:sym typeface="Poppins"/>
                </a:rPr>
                <a:t>Score : 1.0000</a:t>
              </a:r>
            </a:p>
          </p:txBody>
        </p:sp>
        <p:grpSp>
          <p:nvGrpSpPr>
            <p:cNvPr name="Group 60" id="60"/>
            <p:cNvGrpSpPr/>
            <p:nvPr/>
          </p:nvGrpSpPr>
          <p:grpSpPr>
            <a:xfrm rot="0">
              <a:off x="11791425" y="5937744"/>
              <a:ext cx="10263280" cy="2220995"/>
              <a:chOff x="0" y="0"/>
              <a:chExt cx="2027315" cy="438715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2027315" cy="438715"/>
              </a:xfrm>
              <a:custGeom>
                <a:avLst/>
                <a:gdLst/>
                <a:ahLst/>
                <a:cxnLst/>
                <a:rect r="r" b="b" t="t" l="l"/>
                <a:pathLst>
                  <a:path h="438715" w="2027315">
                    <a:moveTo>
                      <a:pt x="17098" y="0"/>
                    </a:moveTo>
                    <a:lnTo>
                      <a:pt x="2010216" y="0"/>
                    </a:lnTo>
                    <a:cubicBezTo>
                      <a:pt x="2014751" y="0"/>
                      <a:pt x="2019100" y="1801"/>
                      <a:pt x="2022307" y="5008"/>
                    </a:cubicBezTo>
                    <a:cubicBezTo>
                      <a:pt x="2025513" y="8214"/>
                      <a:pt x="2027315" y="12563"/>
                      <a:pt x="2027315" y="17098"/>
                    </a:cubicBezTo>
                    <a:lnTo>
                      <a:pt x="2027315" y="421617"/>
                    </a:lnTo>
                    <a:cubicBezTo>
                      <a:pt x="2027315" y="426152"/>
                      <a:pt x="2025513" y="430501"/>
                      <a:pt x="2022307" y="433707"/>
                    </a:cubicBezTo>
                    <a:cubicBezTo>
                      <a:pt x="2019100" y="436914"/>
                      <a:pt x="2014751" y="438715"/>
                      <a:pt x="2010216" y="438715"/>
                    </a:cubicBezTo>
                    <a:lnTo>
                      <a:pt x="17098" y="438715"/>
                    </a:lnTo>
                    <a:cubicBezTo>
                      <a:pt x="12563" y="438715"/>
                      <a:pt x="8214" y="436914"/>
                      <a:pt x="5008" y="433707"/>
                    </a:cubicBezTo>
                    <a:cubicBezTo>
                      <a:pt x="1801" y="430501"/>
                      <a:pt x="0" y="426152"/>
                      <a:pt x="0" y="421617"/>
                    </a:cubicBezTo>
                    <a:lnTo>
                      <a:pt x="0" y="17098"/>
                    </a:lnTo>
                    <a:cubicBezTo>
                      <a:pt x="0" y="12563"/>
                      <a:pt x="1801" y="8214"/>
                      <a:pt x="5008" y="5008"/>
                    </a:cubicBezTo>
                    <a:cubicBezTo>
                      <a:pt x="8214" y="1801"/>
                      <a:pt x="12563" y="0"/>
                      <a:pt x="17098" y="0"/>
                    </a:cubicBezTo>
                    <a:close/>
                  </a:path>
                </a:pathLst>
              </a:custGeom>
              <a:solidFill>
                <a:srgbClr val="3B3B3B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28575"/>
                <a:ext cx="2027315" cy="4672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3" id="63"/>
            <p:cNvSpPr/>
            <p:nvPr/>
          </p:nvSpPr>
          <p:spPr>
            <a:xfrm flipH="false" flipV="false" rot="0">
              <a:off x="12124294" y="7595825"/>
              <a:ext cx="259965" cy="303569"/>
            </a:xfrm>
            <a:custGeom>
              <a:avLst/>
              <a:gdLst/>
              <a:ahLst/>
              <a:cxnLst/>
              <a:rect r="r" b="b" t="t" l="l"/>
              <a:pathLst>
                <a:path h="303569" w="259965">
                  <a:moveTo>
                    <a:pt x="0" y="0"/>
                  </a:moveTo>
                  <a:lnTo>
                    <a:pt x="259966" y="0"/>
                  </a:lnTo>
                  <a:lnTo>
                    <a:pt x="259966" y="303569"/>
                  </a:lnTo>
                  <a:lnTo>
                    <a:pt x="0" y="303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4" id="64"/>
            <p:cNvSpPr txBox="true"/>
            <p:nvPr/>
          </p:nvSpPr>
          <p:spPr>
            <a:xfrm rot="0">
              <a:off x="12067177" y="6038377"/>
              <a:ext cx="5464843" cy="587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526"/>
                </a:lnSpc>
                <a:spcBef>
                  <a:spcPct val="0"/>
                </a:spcBef>
              </a:pPr>
              <a:r>
                <a:rPr lang="en-US" sz="2518">
                  <a:solidFill>
                    <a:srgbClr val="09B6D5"/>
                  </a:solidFill>
                  <a:latin typeface="Poppins"/>
                  <a:ea typeface="Poppins"/>
                  <a:cs typeface="Poppins"/>
                  <a:sym typeface="Poppins"/>
                </a:rPr>
                <a:t>YOLOv8s + TTA + Median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12067177" y="6791489"/>
              <a:ext cx="9709547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Image →</a:t>
              </a:r>
              <a:r>
                <a:rPr lang="en-US" sz="2218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YOLOv8s → TTA</a:t>
              </a:r>
              <a:r>
                <a:rPr lang="en-US" sz="2218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→ Coun</a:t>
              </a:r>
              <a:r>
                <a:rPr lang="en-US" sz="2218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12504878" y="7465650"/>
              <a:ext cx="2739430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06FA1F"/>
                  </a:solidFill>
                  <a:latin typeface="Poppins"/>
                  <a:ea typeface="Poppins"/>
                  <a:cs typeface="Poppins"/>
                  <a:sym typeface="Poppins"/>
                </a:rPr>
                <a:t>Perfect Score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15745168" y="7465650"/>
              <a:ext cx="6006155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06FA1F"/>
                  </a:solidFill>
                  <a:latin typeface="Poppins"/>
                  <a:ea typeface="Poppins"/>
                  <a:cs typeface="Poppins"/>
                  <a:sym typeface="Poppins"/>
                </a:rPr>
                <a:t>Best Trained from Scratch</a:t>
              </a: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19112497" y="6080922"/>
              <a:ext cx="2676927" cy="5122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106"/>
                </a:lnSpc>
                <a:spcBef>
                  <a:spcPct val="0"/>
                </a:spcBef>
              </a:pPr>
              <a:r>
                <a:rPr lang="en-US" sz="2218">
                  <a:solidFill>
                    <a:srgbClr val="06FA1F"/>
                  </a:solidFill>
                  <a:latin typeface="Poppins"/>
                  <a:ea typeface="Poppins"/>
                  <a:cs typeface="Poppins"/>
                  <a:sym typeface="Poppins"/>
                </a:rPr>
                <a:t>Score : 1.0000</a:t>
              </a:r>
            </a:p>
          </p:txBody>
        </p:sp>
      </p:grpSp>
      <p:sp>
        <p:nvSpPr>
          <p:cNvPr name="TextBox 69" id="69"/>
          <p:cNvSpPr txBox="true"/>
          <p:nvPr/>
        </p:nvSpPr>
        <p:spPr>
          <a:xfrm rot="0">
            <a:off x="16421303" y="80010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6792" y="-570255"/>
            <a:ext cx="5910217" cy="5713755"/>
          </a:xfrm>
          <a:custGeom>
            <a:avLst/>
            <a:gdLst/>
            <a:ahLst/>
            <a:cxnLst/>
            <a:rect r="r" b="b" t="t" l="l"/>
            <a:pathLst>
              <a:path h="5713755" w="5910217">
                <a:moveTo>
                  <a:pt x="0" y="0"/>
                </a:moveTo>
                <a:lnTo>
                  <a:pt x="5910217" y="0"/>
                </a:lnTo>
                <a:lnTo>
                  <a:pt x="5910217" y="5713755"/>
                </a:lnTo>
                <a:lnTo>
                  <a:pt x="0" y="571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0587" y="1002440"/>
            <a:ext cx="6962050" cy="993735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477400" y="915772"/>
            <a:ext cx="8821855" cy="914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1"/>
              </a:lnSpc>
            </a:pPr>
            <a:r>
              <a:rPr lang="en-US" sz="6399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Evaluation Metrics - (1)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72465" y="1028700"/>
            <a:ext cx="3344385" cy="631774"/>
            <a:chOff x="0" y="0"/>
            <a:chExt cx="4459180" cy="842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047018" y="202531"/>
              <a:ext cx="3412162" cy="40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TEAM : SOLID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421303" y="8469820"/>
            <a:ext cx="986517" cy="68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7"/>
              </a:lnSpc>
              <a:spcBef>
                <a:spcPct val="0"/>
              </a:spcBef>
            </a:pPr>
            <a:r>
              <a:rPr lang="en-US" sz="3590">
                <a:solidFill>
                  <a:srgbClr val="FFFFFF"/>
                </a:solidFill>
                <a:latin typeface="Academy"/>
                <a:ea typeface="Academy"/>
                <a:cs typeface="Academy"/>
                <a:sym typeface="Academy"/>
              </a:rPr>
              <a:t>09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974429" y="2579009"/>
            <a:ext cx="6806970" cy="6033686"/>
            <a:chOff x="0" y="0"/>
            <a:chExt cx="9075960" cy="804491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9075960" cy="8044915"/>
              <a:chOff x="0" y="0"/>
              <a:chExt cx="1792782" cy="158911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792782" cy="1589119"/>
              </a:xfrm>
              <a:custGeom>
                <a:avLst/>
                <a:gdLst/>
                <a:ahLst/>
                <a:cxnLst/>
                <a:rect r="r" b="b" t="t" l="l"/>
                <a:pathLst>
                  <a:path h="1589119" w="1792782">
                    <a:moveTo>
                      <a:pt x="22747" y="0"/>
                    </a:moveTo>
                    <a:lnTo>
                      <a:pt x="1770035" y="0"/>
                    </a:lnTo>
                    <a:cubicBezTo>
                      <a:pt x="1776068" y="0"/>
                      <a:pt x="1781854" y="2397"/>
                      <a:pt x="1786120" y="6662"/>
                    </a:cubicBezTo>
                    <a:cubicBezTo>
                      <a:pt x="1790386" y="10928"/>
                      <a:pt x="1792782" y="16714"/>
                      <a:pt x="1792782" y="22747"/>
                    </a:cubicBezTo>
                    <a:lnTo>
                      <a:pt x="1792782" y="1566372"/>
                    </a:lnTo>
                    <a:cubicBezTo>
                      <a:pt x="1792782" y="1578935"/>
                      <a:pt x="1782598" y="1589119"/>
                      <a:pt x="1770035" y="1589119"/>
                    </a:cubicBezTo>
                    <a:lnTo>
                      <a:pt x="22747" y="1589119"/>
                    </a:lnTo>
                    <a:cubicBezTo>
                      <a:pt x="16714" y="1589119"/>
                      <a:pt x="10928" y="1586722"/>
                      <a:pt x="6662" y="1582457"/>
                    </a:cubicBezTo>
                    <a:cubicBezTo>
                      <a:pt x="2397" y="1578191"/>
                      <a:pt x="0" y="1572405"/>
                      <a:pt x="0" y="1566372"/>
                    </a:cubicBezTo>
                    <a:lnTo>
                      <a:pt x="0" y="22747"/>
                    </a:lnTo>
                    <a:cubicBezTo>
                      <a:pt x="0" y="16714"/>
                      <a:pt x="2397" y="10928"/>
                      <a:pt x="6662" y="6662"/>
                    </a:cubicBezTo>
                    <a:cubicBezTo>
                      <a:pt x="10928" y="2397"/>
                      <a:pt x="16714" y="0"/>
                      <a:pt x="22747" y="0"/>
                    </a:cubicBezTo>
                    <a:close/>
                  </a:path>
                </a:pathLst>
              </a:custGeom>
              <a:solidFill>
                <a:srgbClr val="B3C8D0">
                  <a:alpha val="49804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66675"/>
                <a:ext cx="1792782" cy="16557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6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31234" y="1432913"/>
              <a:ext cx="8640024" cy="60309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559"/>
                </a:lnSpc>
              </a:pPr>
              <a:r>
                <a:rPr lang="en-US" sz="182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•</a:t>
              </a: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82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Expression :</a:t>
              </a:r>
            </a:p>
            <a:p>
              <a:pPr algn="just">
                <a:lnSpc>
                  <a:spcPts val="2559"/>
                </a:lnSpc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  Score = (1/N) × Σ 𝟙(C_pred[i] = C_true[i]) </a:t>
              </a:r>
            </a:p>
            <a:p>
              <a:pPr algn="just">
                <a:lnSpc>
                  <a:spcPts val="2559"/>
                </a:lnSpc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  </a:t>
              </a:r>
            </a:p>
            <a:p>
              <a:pPr algn="just">
                <a:lnSpc>
                  <a:spcPts val="2559"/>
                </a:lnSpc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  Where :</a:t>
              </a:r>
            </a:p>
            <a:p>
              <a:pPr algn="just">
                <a:lnSpc>
                  <a:spcPts val="2559"/>
                </a:lnSpc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       N is the total number of test images.</a:t>
              </a:r>
            </a:p>
            <a:p>
              <a:pPr algn="just">
                <a:lnSpc>
                  <a:spcPts val="2559"/>
                </a:lnSpc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       C_pred[i] predicted count vector for the i-th image</a:t>
              </a:r>
            </a:p>
            <a:p>
              <a:pPr algn="just">
                <a:lnSpc>
                  <a:spcPts val="2559"/>
                </a:lnSpc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       C_true[i] ground truth count for the i-th image.</a:t>
              </a:r>
            </a:p>
            <a:p>
              <a:pPr algn="ctr">
                <a:lnSpc>
                  <a:spcPts val="2559"/>
                </a:lnSpc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      𝟙 indicator function, which equals 1 if the condition inside is true, and 0 otherwise.        </a:t>
              </a:r>
            </a:p>
            <a:p>
              <a:pPr algn="just">
                <a:lnSpc>
                  <a:spcPts val="2559"/>
                </a:lnSpc>
              </a:pPr>
            </a:p>
            <a:p>
              <a:pPr algn="just">
                <a:lnSpc>
                  <a:spcPts val="2559"/>
                </a:lnSpc>
              </a:pPr>
              <a:r>
                <a:rPr lang="en-US" sz="1828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•</a:t>
              </a: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All 4 class counts must match exactly (Bolt, Nut, Washer, Pin)</a:t>
              </a:r>
            </a:p>
            <a:p>
              <a:pPr algn="just">
                <a:lnSpc>
                  <a:spcPts val="2559"/>
                </a:lnSpc>
              </a:pPr>
            </a:p>
            <a:p>
              <a:pPr algn="just">
                <a:lnSpc>
                  <a:spcPts val="2559"/>
                </a:lnSpc>
                <a:spcBef>
                  <a:spcPct val="0"/>
                </a:spcBef>
              </a:pPr>
              <a:r>
                <a:rPr lang="en-US" sz="18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• One error = Image score = 0 (no partial credit)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0" y="164148"/>
              <a:ext cx="9075960" cy="940399"/>
              <a:chOff x="0" y="0"/>
              <a:chExt cx="1792782" cy="18575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13916" y="0"/>
                <a:ext cx="1764950" cy="185758"/>
              </a:xfrm>
              <a:custGeom>
                <a:avLst/>
                <a:gdLst/>
                <a:ahLst/>
                <a:cxnLst/>
                <a:rect r="r" b="b" t="t" l="l"/>
                <a:pathLst>
                  <a:path h="185758" w="1764950">
                    <a:moveTo>
                      <a:pt x="1756119" y="0"/>
                    </a:moveTo>
                    <a:lnTo>
                      <a:pt x="8831" y="0"/>
                    </a:lnTo>
                    <a:cubicBezTo>
                      <a:pt x="5187" y="0"/>
                      <a:pt x="1918" y="2238"/>
                      <a:pt x="599" y="5635"/>
                    </a:cubicBezTo>
                    <a:cubicBezTo>
                      <a:pt x="-719" y="9032"/>
                      <a:pt x="184" y="12889"/>
                      <a:pt x="2873" y="15348"/>
                    </a:cubicBezTo>
                    <a:lnTo>
                      <a:pt x="70895" y="77531"/>
                    </a:lnTo>
                    <a:cubicBezTo>
                      <a:pt x="75204" y="81471"/>
                      <a:pt x="77659" y="87040"/>
                      <a:pt x="77659" y="92879"/>
                    </a:cubicBezTo>
                    <a:cubicBezTo>
                      <a:pt x="77659" y="98718"/>
                      <a:pt x="75204" y="104287"/>
                      <a:pt x="70895" y="108227"/>
                    </a:cubicBezTo>
                    <a:lnTo>
                      <a:pt x="2873" y="170410"/>
                    </a:lnTo>
                    <a:cubicBezTo>
                      <a:pt x="184" y="172868"/>
                      <a:pt x="-719" y="176726"/>
                      <a:pt x="599" y="180123"/>
                    </a:cubicBezTo>
                    <a:cubicBezTo>
                      <a:pt x="1918" y="183520"/>
                      <a:pt x="5187" y="185758"/>
                      <a:pt x="8831" y="185758"/>
                    </a:cubicBezTo>
                    <a:lnTo>
                      <a:pt x="1756119" y="185758"/>
                    </a:lnTo>
                    <a:cubicBezTo>
                      <a:pt x="1759763" y="185758"/>
                      <a:pt x="1763033" y="183520"/>
                      <a:pt x="1764351" y="180123"/>
                    </a:cubicBezTo>
                    <a:cubicBezTo>
                      <a:pt x="1765670" y="176726"/>
                      <a:pt x="1764767" y="172868"/>
                      <a:pt x="1762077" y="170410"/>
                    </a:cubicBezTo>
                    <a:lnTo>
                      <a:pt x="1694055" y="108227"/>
                    </a:lnTo>
                    <a:cubicBezTo>
                      <a:pt x="1689746" y="104287"/>
                      <a:pt x="1687291" y="98718"/>
                      <a:pt x="1687291" y="92879"/>
                    </a:cubicBezTo>
                    <a:cubicBezTo>
                      <a:pt x="1687291" y="87040"/>
                      <a:pt x="1689746" y="81471"/>
                      <a:pt x="1694055" y="77531"/>
                    </a:cubicBezTo>
                    <a:lnTo>
                      <a:pt x="1762077" y="15348"/>
                    </a:lnTo>
                    <a:cubicBezTo>
                      <a:pt x="1764767" y="12889"/>
                      <a:pt x="1765670" y="9032"/>
                      <a:pt x="1764351" y="5635"/>
                    </a:cubicBezTo>
                    <a:cubicBezTo>
                      <a:pt x="1763033" y="2238"/>
                      <a:pt x="1759763" y="0"/>
                      <a:pt x="1756119" y="0"/>
                    </a:cubicBezTo>
                    <a:close/>
                  </a:path>
                </a:pathLst>
              </a:custGeom>
              <a:solidFill>
                <a:srgbClr val="09B6D5">
                  <a:alpha val="2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88900" y="-66675"/>
                <a:ext cx="1614982" cy="2524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06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440832" y="322879"/>
              <a:ext cx="8220828" cy="556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6"/>
                </a:lnSpc>
                <a:spcBef>
                  <a:spcPct val="0"/>
                </a:spcBef>
              </a:pPr>
              <a:r>
                <a:rPr lang="en-US" sz="241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1. Primary M</a:t>
              </a:r>
              <a:r>
                <a:rPr lang="en-US" sz="241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etric: Exact-Match Accuracy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4561328" y="9298495"/>
            <a:ext cx="2846492" cy="40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6"/>
              </a:lnSpc>
              <a:spcBef>
                <a:spcPct val="0"/>
              </a:spcBef>
            </a:pPr>
            <a:r>
              <a:rPr lang="en-US" sz="22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Continued......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DAG7xtE1QiM</dc:identifier>
  <dcterms:modified xsi:type="dcterms:W3CDTF">2011-08-01T06:04:30Z</dcterms:modified>
  <cp:revision>1</cp:revision>
  <dc:title>TEAM : SOLID</dc:title>
</cp:coreProperties>
</file>